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31"/>
  </p:notesMasterIdLst>
  <p:handoutMasterIdLst>
    <p:handoutMasterId r:id="rId32"/>
  </p:handoutMasterIdLst>
  <p:sldIdLst>
    <p:sldId id="544" r:id="rId2"/>
    <p:sldId id="918" r:id="rId3"/>
    <p:sldId id="919" r:id="rId4"/>
    <p:sldId id="921" r:id="rId5"/>
    <p:sldId id="923" r:id="rId6"/>
    <p:sldId id="258" r:id="rId7"/>
    <p:sldId id="281" r:id="rId8"/>
    <p:sldId id="1446" r:id="rId9"/>
    <p:sldId id="1447" r:id="rId10"/>
    <p:sldId id="1448" r:id="rId11"/>
    <p:sldId id="1449" r:id="rId12"/>
    <p:sldId id="1451" r:id="rId13"/>
    <p:sldId id="1450" r:id="rId14"/>
    <p:sldId id="1453" r:id="rId15"/>
    <p:sldId id="1454" r:id="rId16"/>
    <p:sldId id="1455" r:id="rId17"/>
    <p:sldId id="1456" r:id="rId18"/>
    <p:sldId id="1457" r:id="rId19"/>
    <p:sldId id="1458" r:id="rId20"/>
    <p:sldId id="1460" r:id="rId21"/>
    <p:sldId id="1463" r:id="rId22"/>
    <p:sldId id="1464" r:id="rId23"/>
    <p:sldId id="1466" r:id="rId24"/>
    <p:sldId id="1467" r:id="rId25"/>
    <p:sldId id="1469" r:id="rId26"/>
    <p:sldId id="1470" r:id="rId27"/>
    <p:sldId id="1471" r:id="rId28"/>
    <p:sldId id="1472" r:id="rId29"/>
    <p:sldId id="1473" r:id="rId30"/>
  </p:sldIdLst>
  <p:sldSz cx="9144000" cy="6858000" type="screen4x3"/>
  <p:notesSz cx="6858000" cy="9144000"/>
  <p:defaultTextStyle>
    <a:defPPr>
      <a:defRPr lang="en-NZ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E4A"/>
    <a:srgbClr val="348ACC"/>
    <a:srgbClr val="A37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6283" autoAdjust="0"/>
  </p:normalViewPr>
  <p:slideViewPr>
    <p:cSldViewPr snapToObjects="1">
      <p:cViewPr varScale="1">
        <p:scale>
          <a:sx n="76" d="100"/>
          <a:sy n="76" d="100"/>
        </p:scale>
        <p:origin x="1795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80012-5AD7-6D43-A89E-F5CDECF11593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277EC-A3DB-B94A-B677-DBB4EA0F0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5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14CF5-BD37-494E-BB7F-25AE6BC5F1A6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5D541-A772-E84E-B5D8-BC95337E80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60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104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39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33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90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7FD35A-4A43-40CE-ABED-63B31E2DD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068638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520C68-C194-4A1C-82C6-0BC6B4FD8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100"/>
            <a:ext cx="9166225" cy="47625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35A1F28-E9F3-4C05-BF80-0229203996A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4213" y="3886200"/>
            <a:ext cx="7775575" cy="2351088"/>
          </a:xfrm>
        </p:spPr>
        <p:txBody>
          <a:bodyPr rIns="91440"/>
          <a:lstStyle>
            <a:lvl1pPr marL="0" indent="0" algn="ctr">
              <a:buFontTx/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BR" altLang="pt-BR" noProof="0"/>
              <a:t>Clique para editar o estilo do subtítulo Mestre</a:t>
            </a:r>
            <a:endParaRPr lang="en-US" altLang="pt-BR" noProof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AA9CF7EC-90D8-478D-92F3-ACA5D4CB7B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5138" y="309563"/>
            <a:ext cx="8213725" cy="2447925"/>
          </a:xfrm>
        </p:spPr>
        <p:txBody>
          <a:bodyPr/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pPr lvl="0"/>
            <a:r>
              <a:rPr lang="pt-BR" altLang="pt-BR" noProof="0"/>
              <a:t>Clique para editar o título Mestre</a:t>
            </a:r>
            <a:endParaRPr lang="en-US" altLang="pt-BR" noProof="0"/>
          </a:p>
        </p:txBody>
      </p:sp>
    </p:spTree>
    <p:extLst>
      <p:ext uri="{BB962C8B-B14F-4D97-AF65-F5344CB8AC3E}">
        <p14:creationId xmlns:p14="http://schemas.microsoft.com/office/powerpoint/2010/main" val="380064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08CB0-4926-4EAA-9B64-60105BA6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F50204-6001-4124-81F9-0B95EECD9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14C6472-B61D-4BFC-82D5-DAC6DC47322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6BF2F-1907-9045-956D-09045D16B3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8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EC50DB-D8AA-4D81-BC25-E5E8192C4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64363" y="66675"/>
            <a:ext cx="2168525" cy="631507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77F417-55B0-415A-B82A-A9D9BEE14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675"/>
            <a:ext cx="6354763" cy="63150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D381EAA-AFE6-4891-8256-BF378248A1E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6BF2F-1907-9045-956D-09045D16B3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06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2E1E6-00D7-40B6-8F87-28C141C4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A0704E-59C9-4717-B2F0-5DA1FFC76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0D7C818-DBF6-4307-9989-455AFA7B6C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6BF2F-1907-9045-956D-09045D16B3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9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CEDDF-42D8-44BF-A601-AE9A95C6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F9F410-329F-4060-BC7C-6A627F2D2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8812CD4-0E4F-4638-8288-AE18A54CB80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6BF2F-1907-9045-956D-09045D16B3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1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1364F-4EB9-44F5-B4A5-4789B797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965F0A-63EC-403C-8C1E-EB40BC0A3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176713" cy="53292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940B86-BB28-4B26-B51A-49D8EFDA7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6313" y="1052513"/>
            <a:ext cx="4178300" cy="53292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A111DCA-158B-4E38-AA01-EF49531BC28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6BF2F-1907-9045-956D-09045D16B3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6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F58E3-FC08-4A9F-B1A3-38663F5E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43EFD0-CC9B-44CE-A4B9-6A62E0551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55C6B6-2572-4245-98F1-6D8303AF2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E409CF-C4CE-4ADC-8229-E71A03C66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76479E-8016-432A-A004-16010AFDA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61DBC5B-51DE-4508-9E80-5051B84547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6BF2F-1907-9045-956D-09045D16B3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47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8515B-A26A-47D0-A1E7-1FAC8014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6334B7EB-829C-42CD-803D-CC849133EFE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6BF2F-1907-9045-956D-09045D16B3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6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E1BF29DD-01D4-4C40-A189-3CE02DD05B1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6BF2F-1907-9045-956D-09045D16B3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7EDD6-DA50-42D2-807E-C1E8D04C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148B19-4CB3-4283-80DF-DB5D56F2F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B8B956-9010-413A-AF19-57FBF7BF3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8601CDC-6C61-43DA-9BCB-CD0C7B852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6BF2F-1907-9045-956D-09045D16B3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647CC-7C03-4C0E-B88F-A54BBFEB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E243DB8-86F2-4BB1-A4C3-66462CB69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915676-44A0-4884-AEFC-B83242A16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F43D499-1E96-4717-8C0F-4F5919C7A80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6BF2F-1907-9045-956D-09045D16B3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7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>
            <a:extLst>
              <a:ext uri="{FF2B5EF4-FFF2-40B4-BE49-F238E27FC236}">
                <a16:creationId xmlns:a16="http://schemas.microsoft.com/office/drawing/2014/main" id="{1F84F672-6DDA-400E-8EAE-54F8358D0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100"/>
            <a:ext cx="9166225" cy="476250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/>
          </a:p>
        </p:txBody>
      </p:sp>
      <p:sp>
        <p:nvSpPr>
          <p:cNvPr id="1027" name="Rectangle 5">
            <a:extLst>
              <a:ext uri="{FF2B5EF4-FFF2-40B4-BE49-F238E27FC236}">
                <a16:creationId xmlns:a16="http://schemas.microsoft.com/office/drawing/2014/main" id="{6A84B7E2-9B86-4DB3-8568-DD2079711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50741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54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  <a:endParaRPr lang="en-NZ" altLang="pt-BR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8904FB97-D87C-4A05-AC3A-D0C34798661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496050"/>
            <a:ext cx="730250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FFFF66"/>
                </a:solidFill>
              </a:defRPr>
            </a:lvl1pPr>
          </a:lstStyle>
          <a:p>
            <a:fld id="{3BB6BF2F-1907-9045-956D-09045D16B3C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29" name="Rectangle 14">
            <a:extLst>
              <a:ext uri="{FF2B5EF4-FFF2-40B4-BE49-F238E27FC236}">
                <a16:creationId xmlns:a16="http://schemas.microsoft.com/office/drawing/2014/main" id="{829505AD-7076-4D0E-8EB6-DF5EA24F8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113" y="0"/>
            <a:ext cx="9166226" cy="83661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/>
          </a:p>
        </p:txBody>
      </p:sp>
      <p:sp>
        <p:nvSpPr>
          <p:cNvPr id="1030" name="Rectangle 9">
            <a:extLst>
              <a:ext uri="{FF2B5EF4-FFF2-40B4-BE49-F238E27FC236}">
                <a16:creationId xmlns:a16="http://schemas.microsoft.com/office/drawing/2014/main" id="{03410AF3-0DFC-407C-8533-91130CE2C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6675"/>
            <a:ext cx="8675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  <a:endParaRPr lang="en-NZ" altLang="pt-BR"/>
          </a:p>
        </p:txBody>
      </p:sp>
    </p:spTree>
    <p:extLst>
      <p:ext uri="{BB962C8B-B14F-4D97-AF65-F5344CB8AC3E}">
        <p14:creationId xmlns:p14="http://schemas.microsoft.com/office/powerpoint/2010/main" val="289816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Arial" panose="020B0604020202020204" pitchFamily="34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6700" algn="l" rtl="0" eaLnBrk="1" fontAlgn="base" hangingPunct="1">
        <a:spcBef>
          <a:spcPct val="20000"/>
        </a:spcBef>
        <a:spcAft>
          <a:spcPct val="0"/>
        </a:spcAft>
        <a:buChar char="–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765175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995363" indent="-228600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bg2"/>
          </a:solidFill>
          <a:latin typeface="+mn-lt"/>
          <a:ea typeface="+mn-ea"/>
          <a:cs typeface="+mn-cs"/>
        </a:defRPr>
      </a:lvl4pPr>
      <a:lvl5pPr marL="122555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tolemy.berkeley.edu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nmp.jpl.nasa.gov/ds1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Agentes Inteligentes e Sistemas Multiagentes – Aplicação em Satélites e Constelações de Satélites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Felipe Viel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Seminário de Sistemas Multiagentes</a:t>
            </a:r>
          </a:p>
        </p:txBody>
      </p:sp>
    </p:spTree>
    <p:extLst>
      <p:ext uri="{BB962C8B-B14F-4D97-AF65-F5344CB8AC3E}">
        <p14:creationId xmlns:p14="http://schemas.microsoft.com/office/powerpoint/2010/main" val="277950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Satélites – Uma definição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97C35BD-41E1-472E-A24C-F0D82D34D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4582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pt-BR" altLang="pt-BR" sz="1800" dirty="0"/>
              <a:t>Satélites a miniaturização dos CIs e evolução na entrega de processamento impactou os satélites</a:t>
            </a:r>
          </a:p>
          <a:p>
            <a:pPr>
              <a:lnSpc>
                <a:spcPct val="80000"/>
              </a:lnSpc>
            </a:pPr>
            <a:endParaRPr lang="pt-BR" altLang="pt-BR" sz="1800" dirty="0"/>
          </a:p>
          <a:p>
            <a:pPr>
              <a:lnSpc>
                <a:spcPct val="80000"/>
              </a:lnSpc>
            </a:pPr>
            <a:endParaRPr lang="en-US" altLang="pt-BR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2E4487-0606-44CD-8D4B-9375EBD78666}"/>
              </a:ext>
            </a:extLst>
          </p:cNvPr>
          <p:cNvSpPr txBox="1"/>
          <p:nvPr/>
        </p:nvSpPr>
        <p:spPr>
          <a:xfrm>
            <a:off x="2678763" y="167640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Microsatellites (10 – 100 kg)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269A54D-7889-4348-B721-0B3352D08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548594"/>
              </p:ext>
            </p:extLst>
          </p:nvPr>
        </p:nvGraphicFramePr>
        <p:xfrm>
          <a:off x="507216" y="2076813"/>
          <a:ext cx="8144204" cy="3274942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3429129">
                  <a:extLst>
                    <a:ext uri="{9D8B030D-6E8A-4147-A177-3AD203B41FA5}">
                      <a16:colId xmlns:a16="http://schemas.microsoft.com/office/drawing/2014/main" val="2784814664"/>
                    </a:ext>
                  </a:extLst>
                </a:gridCol>
                <a:gridCol w="4715075">
                  <a:extLst>
                    <a:ext uri="{9D8B030D-6E8A-4147-A177-3AD203B41FA5}">
                      <a16:colId xmlns:a16="http://schemas.microsoft.com/office/drawing/2014/main" val="2446799437"/>
                    </a:ext>
                  </a:extLst>
                </a:gridCol>
              </a:tblGrid>
              <a:tr h="2028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VISIONA VCUB (BRAZIL)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6U, 12U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1411580561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AAC Clyde Space (Sweden)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6U, 12U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547008956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Adcole Space (USA)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12U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762097874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Argotech (Italy)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HAWK6, HAWK12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3639012129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Berlin Space Technologies (Germany)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LEOS30, LEOS50, LEOS100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3057004421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Blue Canyon Technologies (USA)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XB6, XB12, X-SAT Venus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3388685642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EnduroSat (Bulgaria)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6U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701580707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GomSpace (Denmark)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6U, 12U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90141313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IMT (Italy)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Nadir Platform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4222384964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ISIS (The Netherlands)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6U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3939820352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MSS (USA)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Altair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69819270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NanoAvionics (Lithuania)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MP6 (6U), MP12 (12U), MP16(16</a:t>
                      </a:r>
                      <a:r>
                        <a:rPr lang="pt-BR" sz="900" dirty="0">
                          <a:effectLst/>
                        </a:rPr>
                        <a:t>U)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014088730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Open Cosmos (United Kingdom)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6U, 12U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3087960704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Sitael (Italy)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S-50, S-75, NANOsky I 6U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3229651266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SkyLabs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NANOsky I 20U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315403025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Spire Global (USA)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LEMUR 6U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844275257"/>
                  </a:ext>
                </a:extLst>
              </a:tr>
              <a:tr h="165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Sputnix (Russia)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SXC6 6U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522336884"/>
                  </a:ext>
                </a:extLst>
              </a:tr>
              <a:tr h="2113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Tyvak NanoSat ellite Technology (USA)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TRESTLE S 6U, TRESTLE S 12U, MARVERICKS MICROSAT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96783572"/>
                  </a:ext>
                </a:extLst>
              </a:tr>
              <a:tr h="2113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UTIAS SFL (Canada)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 dirty="0">
                          <a:effectLst/>
                        </a:rPr>
                        <a:t>SPARTAN, DEFIANT, JAEGER 12U, JAEGER 16U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95250864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8DA50B43-8AC1-437B-9605-F690CA5D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285" y="5432070"/>
            <a:ext cx="1180514" cy="8289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DE66280-28D1-4A45-9196-7CDECABD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85" y="5422779"/>
            <a:ext cx="1333278" cy="8382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F8A6FEFE-FB84-4CE0-8206-D663E04E3475}"/>
              </a:ext>
            </a:extLst>
          </p:cNvPr>
          <p:cNvGrpSpPr/>
          <p:nvPr/>
        </p:nvGrpSpPr>
        <p:grpSpPr>
          <a:xfrm>
            <a:off x="3631143" y="5432070"/>
            <a:ext cx="800219" cy="890251"/>
            <a:chOff x="3037508" y="3409950"/>
            <a:chExt cx="943377" cy="1202412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00D84BC-ACC4-4B9D-8E84-5459CB2A2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0" y="3409950"/>
              <a:ext cx="892781" cy="1131194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48ADD936-C81C-48FC-AA13-BD71043FB044}"/>
                </a:ext>
              </a:extLst>
            </p:cNvPr>
            <p:cNvSpPr txBox="1"/>
            <p:nvPr/>
          </p:nvSpPr>
          <p:spPr>
            <a:xfrm>
              <a:off x="3037508" y="4321374"/>
              <a:ext cx="943377" cy="29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MAVERICKS</a:t>
              </a:r>
              <a:endParaRPr lang="en-GB" sz="1050" b="1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9617187-5098-4837-8343-998EC793852B}"/>
              </a:ext>
            </a:extLst>
          </p:cNvPr>
          <p:cNvGrpSpPr/>
          <p:nvPr/>
        </p:nvGrpSpPr>
        <p:grpSpPr>
          <a:xfrm>
            <a:off x="8071207" y="5422513"/>
            <a:ext cx="914400" cy="902086"/>
            <a:chOff x="6858000" y="3257550"/>
            <a:chExt cx="1295400" cy="14001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4F2F0191-8055-4A42-888A-97E7BD648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0" y="3257550"/>
              <a:ext cx="1295400" cy="1300985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23318EA-593E-4F67-842C-BB545E16B4FB}"/>
                </a:ext>
              </a:extLst>
            </p:cNvPr>
            <p:cNvSpPr txBox="1"/>
            <p:nvPr/>
          </p:nvSpPr>
          <p:spPr>
            <a:xfrm>
              <a:off x="6883156" y="4132219"/>
              <a:ext cx="1233564" cy="525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NanoAvionics</a:t>
              </a:r>
            </a:p>
            <a:p>
              <a:r>
                <a:rPr lang="pt-BR" sz="800" b="1" dirty="0"/>
                <a:t>M6P</a:t>
              </a:r>
              <a:endParaRPr lang="en-GB" sz="800" b="1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6ADA9DE-2409-462E-A0D4-12E13E060D80}"/>
              </a:ext>
            </a:extLst>
          </p:cNvPr>
          <p:cNvGrpSpPr/>
          <p:nvPr/>
        </p:nvGrpSpPr>
        <p:grpSpPr>
          <a:xfrm>
            <a:off x="7072454" y="5422779"/>
            <a:ext cx="980994" cy="901820"/>
            <a:chOff x="6751445" y="1809750"/>
            <a:chExt cx="1811091" cy="1585959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9814B208-4C48-4F19-B713-5F7CCE400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0" y="1809750"/>
              <a:ext cx="1704536" cy="1474076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2BB6D3B-8BBA-4CB3-A5BD-AB998C196D94}"/>
                </a:ext>
              </a:extLst>
            </p:cNvPr>
            <p:cNvSpPr txBox="1"/>
            <p:nvPr/>
          </p:nvSpPr>
          <p:spPr>
            <a:xfrm>
              <a:off x="6751445" y="2800321"/>
              <a:ext cx="1660832" cy="595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NanoAvionics </a:t>
              </a:r>
            </a:p>
            <a:p>
              <a:r>
                <a:rPr lang="pt-BR" sz="800" b="1" dirty="0"/>
                <a:t>M12P</a:t>
              </a:r>
              <a:endParaRPr lang="en-GB" sz="800" b="1" dirty="0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5290B62-9639-4202-B7BB-5BBA1B48636C}"/>
              </a:ext>
            </a:extLst>
          </p:cNvPr>
          <p:cNvGrpSpPr/>
          <p:nvPr/>
        </p:nvGrpSpPr>
        <p:grpSpPr>
          <a:xfrm>
            <a:off x="23091" y="5432072"/>
            <a:ext cx="2848761" cy="886016"/>
            <a:chOff x="87527" y="3736623"/>
            <a:chExt cx="2848761" cy="88601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6BA0EAD1-F506-4AFC-BB42-C63ED2CC6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527" y="3736623"/>
              <a:ext cx="1360274" cy="828908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CF542C9-8AE0-4CE7-B489-E981215422BA}"/>
                </a:ext>
              </a:extLst>
            </p:cNvPr>
            <p:cNvSpPr txBox="1"/>
            <p:nvPr/>
          </p:nvSpPr>
          <p:spPr>
            <a:xfrm>
              <a:off x="779756" y="4376418"/>
              <a:ext cx="215653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1000" b="1" dirty="0">
                  <a:solidFill>
                    <a:srgbClr val="000000"/>
                  </a:solidFill>
                </a:rPr>
                <a:t>EPIC 12U 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0717ED9-EA19-483F-B278-7444E82C66D2}"/>
              </a:ext>
            </a:extLst>
          </p:cNvPr>
          <p:cNvGrpSpPr/>
          <p:nvPr/>
        </p:nvGrpSpPr>
        <p:grpSpPr>
          <a:xfrm>
            <a:off x="1392241" y="5432069"/>
            <a:ext cx="1057922" cy="877142"/>
            <a:chOff x="1456678" y="3736620"/>
            <a:chExt cx="1057922" cy="877142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81EAA5BF-113E-44DB-8F75-F302629BF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56678" y="3736620"/>
              <a:ext cx="1031531" cy="828909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9294BBE0-D4C2-4135-AD3F-305392C91CD8}"/>
                </a:ext>
              </a:extLst>
            </p:cNvPr>
            <p:cNvSpPr txBox="1"/>
            <p:nvPr/>
          </p:nvSpPr>
          <p:spPr>
            <a:xfrm>
              <a:off x="1594781" y="4367541"/>
              <a:ext cx="9198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1000" b="1" dirty="0">
                  <a:solidFill>
                    <a:srgbClr val="000000"/>
                  </a:solidFill>
                </a:rPr>
                <a:t>Adcole 12U </a:t>
              </a:r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811663-6885-4450-89FF-75AE06499BC1}"/>
              </a:ext>
            </a:extLst>
          </p:cNvPr>
          <p:cNvSpPr txBox="1"/>
          <p:nvPr/>
        </p:nvSpPr>
        <p:spPr>
          <a:xfrm>
            <a:off x="2365086" y="6081945"/>
            <a:ext cx="13814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</a:rPr>
              <a:t>XB12Blue Canyon </a:t>
            </a:r>
            <a:endParaRPr lang="en-GB" sz="9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270FB0E-188F-49CF-AAB4-E9C64E6A4904}"/>
              </a:ext>
            </a:extLst>
          </p:cNvPr>
          <p:cNvSpPr txBox="1"/>
          <p:nvPr/>
        </p:nvSpPr>
        <p:spPr>
          <a:xfrm>
            <a:off x="5802963" y="6047601"/>
            <a:ext cx="13332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</a:rPr>
              <a:t>GomSpace 6U</a:t>
            </a:r>
            <a:endParaRPr lang="en-GB" sz="1200" b="1" dirty="0"/>
          </a:p>
        </p:txBody>
      </p:sp>
      <p:pic>
        <p:nvPicPr>
          <p:cNvPr id="27" name="Espaço Reservado para Conteúdo 5">
            <a:extLst>
              <a:ext uri="{FF2B5EF4-FFF2-40B4-BE49-F238E27FC236}">
                <a16:creationId xmlns:a16="http://schemas.microsoft.com/office/drawing/2014/main" id="{13745898-5F96-4FFF-B555-8D61E7CAD6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4369797" y="5356931"/>
            <a:ext cx="1433166" cy="9752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96B1CA24-1890-4CF1-B0C4-1F16DEB82258}"/>
              </a:ext>
            </a:extLst>
          </p:cNvPr>
          <p:cNvSpPr txBox="1"/>
          <p:nvPr/>
        </p:nvSpPr>
        <p:spPr>
          <a:xfrm>
            <a:off x="4540965" y="6071868"/>
            <a:ext cx="1109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FFF00"/>
                </a:solidFill>
              </a:rPr>
              <a:t>VISIONA VCUB</a:t>
            </a:r>
            <a:endParaRPr lang="en-GB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4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Satélites – Uma definição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97C35BD-41E1-472E-A24C-F0D82D34D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4582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pt-BR" altLang="pt-BR" sz="1800" dirty="0"/>
              <a:t>Satélites a miniaturização dos CIs e evolução na entrega de processamento impactou os satélites</a:t>
            </a:r>
          </a:p>
          <a:p>
            <a:pPr>
              <a:lnSpc>
                <a:spcPct val="80000"/>
              </a:lnSpc>
            </a:pPr>
            <a:endParaRPr lang="pt-BR" altLang="pt-BR" sz="1800" dirty="0"/>
          </a:p>
          <a:p>
            <a:pPr>
              <a:lnSpc>
                <a:spcPct val="80000"/>
              </a:lnSpc>
            </a:pPr>
            <a:endParaRPr lang="en-US" altLang="pt-BR" sz="200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B4DC55C-4867-40AA-BA14-352112C6D9CB}"/>
              </a:ext>
            </a:extLst>
          </p:cNvPr>
          <p:cNvSpPr txBox="1"/>
          <p:nvPr/>
        </p:nvSpPr>
        <p:spPr>
          <a:xfrm>
            <a:off x="2579094" y="174162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Nanosatellites (1 – 10 kg)</a:t>
            </a:r>
          </a:p>
        </p:txBody>
      </p:sp>
      <p:graphicFrame>
        <p:nvGraphicFramePr>
          <p:cNvPr id="30" name="Tabela 29">
            <a:extLst>
              <a:ext uri="{FF2B5EF4-FFF2-40B4-BE49-F238E27FC236}">
                <a16:creationId xmlns:a16="http://schemas.microsoft.com/office/drawing/2014/main" id="{8AEE8F5D-2DE1-48D7-9015-86A20A77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969886"/>
              </p:ext>
            </p:extLst>
          </p:nvPr>
        </p:nvGraphicFramePr>
        <p:xfrm>
          <a:off x="381000" y="2209800"/>
          <a:ext cx="8144204" cy="2658333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3429129">
                  <a:extLst>
                    <a:ext uri="{9D8B030D-6E8A-4147-A177-3AD203B41FA5}">
                      <a16:colId xmlns:a16="http://schemas.microsoft.com/office/drawing/2014/main" val="2784814664"/>
                    </a:ext>
                  </a:extLst>
                </a:gridCol>
                <a:gridCol w="4715075">
                  <a:extLst>
                    <a:ext uri="{9D8B030D-6E8A-4147-A177-3AD203B41FA5}">
                      <a16:colId xmlns:a16="http://schemas.microsoft.com/office/drawing/2014/main" val="2446799437"/>
                    </a:ext>
                  </a:extLst>
                </a:gridCol>
              </a:tblGrid>
              <a:tr h="1338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ITASAT 1 (BRAZIL)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FloripaSat -1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6U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1U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1411580561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AAC Clyde Space (Sweden)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1U, 3U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547008956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Blue Canyon Technologies (USA)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XB3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762097874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EnduroSat (Bulgaria)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1U, 3U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3639012129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GomSpace (Denmark)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1U, 3U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3057004421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Gumush (Turkey)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>
                          <a:effectLst/>
                        </a:rPr>
                        <a:t>n-Art, n-Art Extreme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3388685642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IMT (Italy)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1U, 3U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701580707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ISIS (The Netherlands)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1U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90141313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MSS (USA)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A</a:t>
                      </a:r>
                      <a:r>
                        <a:rPr lang="en-GB" sz="900" dirty="0">
                          <a:effectLst/>
                        </a:rPr>
                        <a:t>ltair 1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4222384964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NanoAvionics (Lithuania)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M</a:t>
                      </a:r>
                      <a:r>
                        <a:rPr lang="en-GB" sz="900" dirty="0">
                          <a:effectLst/>
                        </a:rPr>
                        <a:t>3P (3U)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3939820352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Open Cosmos (United Kingdom)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3U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69819270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SkyLabs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NANOsky I 3U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844275257"/>
                  </a:ext>
                </a:extLst>
              </a:tr>
              <a:tr h="1366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Spire Global (USA)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LEMUR 3U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522336884"/>
                  </a:ext>
                </a:extLst>
              </a:tr>
              <a:tr h="174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Sputnix (Russia)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SXC1 1U, SXC3 3U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296783572"/>
                  </a:ext>
                </a:extLst>
              </a:tr>
              <a:tr h="1743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UTIAS SFL (Canada)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 dirty="0">
                          <a:effectLst/>
                        </a:rPr>
                        <a:t>THUNDE R 3U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030" marR="82030" marT="0" marB="0"/>
                </a:tc>
                <a:extLst>
                  <a:ext uri="{0D108BD9-81ED-4DB2-BD59-A6C34878D82A}">
                    <a16:rowId xmlns:a16="http://schemas.microsoft.com/office/drawing/2014/main" val="135991918"/>
                  </a:ext>
                </a:extLst>
              </a:tr>
            </a:tbl>
          </a:graphicData>
        </a:graphic>
      </p:graphicFrame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D594B2F-20D9-4004-924E-69B085D967B5}"/>
              </a:ext>
            </a:extLst>
          </p:cNvPr>
          <p:cNvGrpSpPr/>
          <p:nvPr/>
        </p:nvGrpSpPr>
        <p:grpSpPr>
          <a:xfrm>
            <a:off x="369294" y="5167330"/>
            <a:ext cx="1425496" cy="883517"/>
            <a:chOff x="2994104" y="3736755"/>
            <a:chExt cx="1425496" cy="883517"/>
          </a:xfrm>
        </p:grpSpPr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AD130DC0-AC11-4E90-B846-4F2C7CB8B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4104" y="3736755"/>
              <a:ext cx="1185715" cy="816195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BF66773C-3729-4EDF-A016-CB7C2104442F}"/>
                </a:ext>
              </a:extLst>
            </p:cNvPr>
            <p:cNvSpPr txBox="1"/>
            <p:nvPr/>
          </p:nvSpPr>
          <p:spPr>
            <a:xfrm>
              <a:off x="3038135" y="4389440"/>
              <a:ext cx="138146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b="1" dirty="0">
                  <a:solidFill>
                    <a:srgbClr val="000000"/>
                  </a:solidFill>
                </a:rPr>
                <a:t>XB3 Blue Canyon </a:t>
              </a:r>
              <a:endParaRPr lang="en-GB" sz="900" b="1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51672ED-1407-451F-9829-EC55F0B4BA30}"/>
              </a:ext>
            </a:extLst>
          </p:cNvPr>
          <p:cNvGrpSpPr/>
          <p:nvPr/>
        </p:nvGrpSpPr>
        <p:grpSpPr>
          <a:xfrm>
            <a:off x="1481958" y="5163080"/>
            <a:ext cx="1053494" cy="878888"/>
            <a:chOff x="3613210" y="3732506"/>
            <a:chExt cx="1053494" cy="878888"/>
          </a:xfrm>
        </p:grpSpPr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00336D0F-6AB3-43A9-906D-D0EFE58F3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0107" y="3732506"/>
              <a:ext cx="894825" cy="831273"/>
            </a:xfrm>
            <a:prstGeom prst="rect">
              <a:avLst/>
            </a:prstGeom>
          </p:spPr>
        </p:pic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FEEA560F-90C1-461B-904F-F621ECCD7151}"/>
                </a:ext>
              </a:extLst>
            </p:cNvPr>
            <p:cNvSpPr txBox="1"/>
            <p:nvPr/>
          </p:nvSpPr>
          <p:spPr>
            <a:xfrm>
              <a:off x="3613210" y="4395950"/>
              <a:ext cx="10534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EnduroSat 1U, 3U</a:t>
              </a:r>
              <a:endParaRPr lang="en-GB" sz="800" b="1" dirty="0"/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DE4F6F9-5158-4F02-A1B9-45623CCABC45}"/>
              </a:ext>
            </a:extLst>
          </p:cNvPr>
          <p:cNvGrpSpPr/>
          <p:nvPr/>
        </p:nvGrpSpPr>
        <p:grpSpPr>
          <a:xfrm>
            <a:off x="5167330" y="5159792"/>
            <a:ext cx="1439578" cy="889446"/>
            <a:chOff x="5104308" y="3697266"/>
            <a:chExt cx="1417972" cy="921704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8E31BE34-B209-4516-BEAA-E1B6732F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4308" y="3697266"/>
              <a:ext cx="763092" cy="873454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89E074E-8BFF-44EB-9BE1-A28C3985A755}"/>
                </a:ext>
              </a:extLst>
            </p:cNvPr>
            <p:cNvSpPr txBox="1"/>
            <p:nvPr/>
          </p:nvSpPr>
          <p:spPr>
            <a:xfrm>
              <a:off x="5189002" y="4395712"/>
              <a:ext cx="1333278" cy="223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rgbClr val="000000"/>
                  </a:solidFill>
                </a:rPr>
                <a:t>GOMX 3U</a:t>
              </a:r>
              <a:endParaRPr lang="en-GB" sz="800" b="1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6ABACB19-059E-4842-998E-783BA6D2178A}"/>
              </a:ext>
            </a:extLst>
          </p:cNvPr>
          <p:cNvGrpSpPr/>
          <p:nvPr/>
        </p:nvGrpSpPr>
        <p:grpSpPr>
          <a:xfrm>
            <a:off x="6779259" y="5159790"/>
            <a:ext cx="885571" cy="899997"/>
            <a:chOff x="7434282" y="3699519"/>
            <a:chExt cx="885571" cy="938958"/>
          </a:xfrm>
        </p:grpSpPr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EF1A0DD3-A2E3-46E8-A340-F96643A6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4282" y="3699519"/>
              <a:ext cx="885571" cy="885571"/>
            </a:xfrm>
            <a:prstGeom prst="rect">
              <a:avLst/>
            </a:prstGeom>
          </p:spPr>
        </p:pic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27BF3E8-6FAD-4719-B178-8F666B008658}"/>
                </a:ext>
              </a:extLst>
            </p:cNvPr>
            <p:cNvSpPr txBox="1"/>
            <p:nvPr/>
          </p:nvSpPr>
          <p:spPr>
            <a:xfrm>
              <a:off x="7592028" y="4413706"/>
              <a:ext cx="692818" cy="224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SW1FT 3U</a:t>
              </a:r>
              <a:endParaRPr lang="en-GB" sz="800" b="1" dirty="0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740EB913-14AA-4F63-90E4-3C2AB7CB7F6F}"/>
              </a:ext>
            </a:extLst>
          </p:cNvPr>
          <p:cNvGrpSpPr/>
          <p:nvPr/>
        </p:nvGrpSpPr>
        <p:grpSpPr>
          <a:xfrm>
            <a:off x="7680420" y="5159788"/>
            <a:ext cx="898810" cy="893681"/>
            <a:chOff x="8335444" y="3696260"/>
            <a:chExt cx="898810" cy="945345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3F9E451F-B716-4715-8CE0-B0A33B1E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5444" y="3696260"/>
              <a:ext cx="898810" cy="892202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6D962E58-FA73-47AB-A334-84CDF07FCDE3}"/>
                </a:ext>
              </a:extLst>
            </p:cNvPr>
            <p:cNvSpPr txBox="1"/>
            <p:nvPr/>
          </p:nvSpPr>
          <p:spPr>
            <a:xfrm>
              <a:off x="8458200" y="4413706"/>
              <a:ext cx="704039" cy="227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STORK 3U</a:t>
              </a:r>
              <a:endParaRPr lang="en-GB" sz="800" b="1" dirty="0"/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1867F6F1-5FAE-4E2A-8FFA-A54D1FE6EE6D}"/>
              </a:ext>
            </a:extLst>
          </p:cNvPr>
          <p:cNvGrpSpPr/>
          <p:nvPr/>
        </p:nvGrpSpPr>
        <p:grpSpPr>
          <a:xfrm>
            <a:off x="2426694" y="5159792"/>
            <a:ext cx="1393826" cy="880267"/>
            <a:chOff x="3200400" y="3721673"/>
            <a:chExt cx="1393826" cy="880267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1461E231-9CEC-4136-9DE5-DEDCB1581F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8844" y="3721673"/>
              <a:ext cx="1335382" cy="831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1263B2F7-619D-41F5-AB0F-22B95D458476}"/>
                </a:ext>
              </a:extLst>
            </p:cNvPr>
            <p:cNvSpPr txBox="1"/>
            <p:nvPr/>
          </p:nvSpPr>
          <p:spPr>
            <a:xfrm>
              <a:off x="3200400" y="4386496"/>
              <a:ext cx="13535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rgbClr val="000000"/>
                  </a:solidFill>
                </a:rPr>
                <a:t>ITASAT-1 6U</a:t>
              </a:r>
              <a:endParaRPr lang="en-GB" sz="800" b="1" dirty="0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3290821-B032-44E6-9A68-18C55ACE11F4}"/>
              </a:ext>
            </a:extLst>
          </p:cNvPr>
          <p:cNvGrpSpPr/>
          <p:nvPr/>
        </p:nvGrpSpPr>
        <p:grpSpPr>
          <a:xfrm>
            <a:off x="5928513" y="5159790"/>
            <a:ext cx="1353593" cy="876628"/>
            <a:chOff x="5378390" y="3690995"/>
            <a:chExt cx="1353593" cy="907715"/>
          </a:xfrm>
        </p:grpSpPr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B15E3AB0-F173-4191-A091-497776122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4253" y="3690995"/>
              <a:ext cx="774719" cy="865240"/>
            </a:xfrm>
            <a:prstGeom prst="rect">
              <a:avLst/>
            </a:prstGeom>
          </p:spPr>
        </p:pic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0062AAE5-4C3E-4733-9808-D45CF81EEDF0}"/>
                </a:ext>
              </a:extLst>
            </p:cNvPr>
            <p:cNvSpPr txBox="1"/>
            <p:nvPr/>
          </p:nvSpPr>
          <p:spPr>
            <a:xfrm>
              <a:off x="5378390" y="4248150"/>
              <a:ext cx="1353593" cy="350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rgbClr val="000000"/>
                  </a:solidFill>
                </a:rPr>
                <a:t>NanoAvionics</a:t>
              </a:r>
            </a:p>
            <a:p>
              <a:r>
                <a:rPr lang="en-GB" sz="800" b="1" dirty="0">
                  <a:solidFill>
                    <a:srgbClr val="000000"/>
                  </a:solidFill>
                </a:rPr>
                <a:t>M3P</a:t>
              </a:r>
              <a:endParaRPr lang="en-GB" sz="800" b="1" dirty="0"/>
            </a:p>
          </p:txBody>
        </p:sp>
      </p:grpSp>
      <p:pic>
        <p:nvPicPr>
          <p:cNvPr id="52" name="Imagem 51">
            <a:extLst>
              <a:ext uri="{FF2B5EF4-FFF2-40B4-BE49-F238E27FC236}">
                <a16:creationId xmlns:a16="http://schemas.microsoft.com/office/drawing/2014/main" id="{DAC2108D-EB83-44B5-A3FE-1B2B4B9136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16" y="5164257"/>
            <a:ext cx="1266851" cy="844567"/>
          </a:xfrm>
          <a:prstGeom prst="rect">
            <a:avLst/>
          </a:prstGeom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E3DCE3F4-F4EC-45C1-9413-B2A8DC4A58CE}"/>
              </a:ext>
            </a:extLst>
          </p:cNvPr>
          <p:cNvSpPr txBox="1"/>
          <p:nvPr/>
        </p:nvSpPr>
        <p:spPr>
          <a:xfrm>
            <a:off x="3861336" y="5824696"/>
            <a:ext cx="14044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solidFill>
                  <a:srgbClr val="000000"/>
                </a:solidFill>
              </a:rPr>
              <a:t>FLORIPASAT-1 1U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703516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Satélites – Uma </a:t>
            </a:r>
            <a:r>
              <a:rPr lang="en-US" altLang="pt-BR" dirty="0" err="1"/>
              <a:t>definição</a:t>
            </a:r>
            <a:endParaRPr lang="en-US" altLang="pt-BR" dirty="0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97C35BD-41E1-472E-A24C-F0D82D34D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4582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pt-BR" altLang="pt-BR" sz="1800" dirty="0"/>
              <a:t>Tendências surgem</a:t>
            </a:r>
          </a:p>
          <a:p>
            <a:pPr>
              <a:lnSpc>
                <a:spcPct val="80000"/>
              </a:lnSpc>
            </a:pPr>
            <a:endParaRPr lang="pt-BR" altLang="pt-BR" sz="1800" dirty="0"/>
          </a:p>
          <a:p>
            <a:pPr>
              <a:lnSpc>
                <a:spcPct val="80000"/>
              </a:lnSpc>
            </a:pPr>
            <a:endParaRPr lang="en-US" altLang="pt-BR" sz="2000" dirty="0"/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5E22A16F-5AC3-4F48-82CF-BD812E0C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56593"/>
            <a:ext cx="6921500" cy="47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 err="1"/>
              <a:t>Satélites</a:t>
            </a:r>
            <a:r>
              <a:rPr lang="en-US" altLang="pt-BR" dirty="0"/>
              <a:t> – Uma </a:t>
            </a:r>
            <a:r>
              <a:rPr lang="en-US" altLang="pt-BR" dirty="0" err="1"/>
              <a:t>definição</a:t>
            </a:r>
            <a:endParaRPr lang="en-US" altLang="pt-BR" dirty="0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97C35BD-41E1-472E-A24C-F0D82D34D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4582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pt-BR" altLang="pt-BR" sz="1800" dirty="0"/>
              <a:t>Tendências surgem</a:t>
            </a:r>
          </a:p>
          <a:p>
            <a:pPr>
              <a:lnSpc>
                <a:spcPct val="80000"/>
              </a:lnSpc>
            </a:pPr>
            <a:endParaRPr lang="pt-BR" altLang="pt-BR" sz="1800" dirty="0"/>
          </a:p>
          <a:p>
            <a:pPr>
              <a:lnSpc>
                <a:spcPct val="80000"/>
              </a:lnSpc>
            </a:pPr>
            <a:endParaRPr lang="en-US" altLang="pt-BR" sz="2000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DDE40BB-7759-4424-82BA-4376609C6E90}"/>
              </a:ext>
            </a:extLst>
          </p:cNvPr>
          <p:cNvSpPr/>
          <p:nvPr/>
        </p:nvSpPr>
        <p:spPr>
          <a:xfrm>
            <a:off x="390236" y="1275439"/>
            <a:ext cx="1905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chemeClr val="bg2"/>
                </a:solidFill>
                <a:latin typeface="Agency FB" pitchFamily="34" charset="0"/>
                <a:ea typeface="+mj-ea"/>
                <a:cs typeface="+mj-cs"/>
              </a:rPr>
              <a:t>Space Mining</a:t>
            </a:r>
            <a:endParaRPr lang="en-GB" sz="2700" dirty="0">
              <a:solidFill>
                <a:schemeClr val="bg2"/>
              </a:solidFill>
              <a:latin typeface="Agency FB" pitchFamily="34" charset="0"/>
              <a:ea typeface="+mj-ea"/>
              <a:cs typeface="+mj-cs"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AD8BA89D-73BB-46D1-8833-228B8A78B7F9}"/>
              </a:ext>
            </a:extLst>
          </p:cNvPr>
          <p:cNvSpPr txBox="1"/>
          <p:nvPr/>
        </p:nvSpPr>
        <p:spPr>
          <a:xfrm>
            <a:off x="237836" y="1808838"/>
            <a:ext cx="876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Roboto"/>
              </a:rPr>
              <a:t>"a single 30-m asteroid may contain 30 billion dollars in platinum alone …“</a:t>
            </a:r>
            <a:r>
              <a:rPr lang="en-US" baseline="30000" dirty="0">
                <a:solidFill>
                  <a:schemeClr val="bg2"/>
                </a:solidFill>
                <a:latin typeface="Roboto"/>
              </a:rPr>
              <a:t>1</a:t>
            </a:r>
            <a:endParaRPr lang="en-GB" baseline="30000" dirty="0">
              <a:solidFill>
                <a:schemeClr val="bg2"/>
              </a:solidFill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03974C0-E39A-4F11-A51B-953B09744402}"/>
              </a:ext>
            </a:extLst>
          </p:cNvPr>
          <p:cNvSpPr txBox="1"/>
          <p:nvPr/>
        </p:nvSpPr>
        <p:spPr>
          <a:xfrm>
            <a:off x="85436" y="5372617"/>
            <a:ext cx="4876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>
                <a:solidFill>
                  <a:schemeClr val="bg2"/>
                </a:solidFill>
                <a:latin typeface="Roboto"/>
              </a:rPr>
              <a:t>1</a:t>
            </a:r>
            <a:r>
              <a:rPr lang="en-US" sz="1000" dirty="0">
                <a:solidFill>
                  <a:schemeClr val="bg2"/>
                </a:solidFill>
                <a:latin typeface="Roboto"/>
              </a:rPr>
              <a:t>https://africanews.space/the-effect-of-asteroid-mining-on-mining-activities-in-africa/</a:t>
            </a:r>
            <a:endParaRPr lang="en-GB" sz="1000" dirty="0">
              <a:solidFill>
                <a:schemeClr val="bg2"/>
              </a:solidFill>
            </a:endParaRP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93FFA536-A57F-4EE4-882B-31AC070D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6" y="2399388"/>
            <a:ext cx="3835426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Arkyd-6">
            <a:extLst>
              <a:ext uri="{FF2B5EF4-FFF2-40B4-BE49-F238E27FC236}">
                <a16:creationId xmlns:a16="http://schemas.microsoft.com/office/drawing/2014/main" id="{FCC06F82-1B38-4511-8045-27F71C7AE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36" y="2418438"/>
            <a:ext cx="1676400" cy="9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>
            <a:extLst>
              <a:ext uri="{FF2B5EF4-FFF2-40B4-BE49-F238E27FC236}">
                <a16:creationId xmlns:a16="http://schemas.microsoft.com/office/drawing/2014/main" id="{F2CF4F36-5597-4893-A002-25BFB6E07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036" y="2189838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75B21C5E-8A0A-4479-B57B-43B9304F693C}"/>
              </a:ext>
            </a:extLst>
          </p:cNvPr>
          <p:cNvSpPr txBox="1"/>
          <p:nvPr/>
        </p:nvSpPr>
        <p:spPr>
          <a:xfrm>
            <a:off x="7321978" y="3561439"/>
            <a:ext cx="167885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2"/>
                </a:solidFill>
              </a:rPr>
              <a:t>https://www.youtube.com/watch?v=V7bhhKOON_o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DC02911-5355-4CCE-8AB4-38F81CFE60C0}"/>
              </a:ext>
            </a:extLst>
          </p:cNvPr>
          <p:cNvSpPr txBox="1"/>
          <p:nvPr/>
        </p:nvSpPr>
        <p:spPr>
          <a:xfrm>
            <a:off x="4505036" y="3039706"/>
            <a:ext cx="144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latin typeface="Georgia" panose="02040502050405020303" pitchFamily="18" charset="0"/>
              </a:rPr>
              <a:t>Arkyd-3R</a:t>
            </a:r>
            <a:endParaRPr lang="en-GB" b="1" dirty="0">
              <a:solidFill>
                <a:schemeClr val="bg2"/>
              </a:solidFill>
            </a:endParaRPr>
          </a:p>
        </p:txBody>
      </p:sp>
      <p:pic>
        <p:nvPicPr>
          <p:cNvPr id="75" name="Picture 6">
            <a:extLst>
              <a:ext uri="{FF2B5EF4-FFF2-40B4-BE49-F238E27FC236}">
                <a16:creationId xmlns:a16="http://schemas.microsoft.com/office/drawing/2014/main" id="{434A74CA-8302-4FCF-91E2-FAC1CF9ED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02" y="4399638"/>
            <a:ext cx="1874335" cy="12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>
            <a:extLst>
              <a:ext uri="{FF2B5EF4-FFF2-40B4-BE49-F238E27FC236}">
                <a16:creationId xmlns:a16="http://schemas.microsoft.com/office/drawing/2014/main" id="{9FCBEF04-96C1-448F-B388-8F425A295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1" t="18579" r="12989" b="24608"/>
          <a:stretch/>
        </p:blipFill>
        <p:spPr bwMode="auto">
          <a:xfrm>
            <a:off x="5038436" y="4390946"/>
            <a:ext cx="2286000" cy="12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4" descr="ispace (@ispace_inc) | Twitter">
            <a:extLst>
              <a:ext uri="{FF2B5EF4-FFF2-40B4-BE49-F238E27FC236}">
                <a16:creationId xmlns:a16="http://schemas.microsoft.com/office/drawing/2014/main" id="{B63C9440-5291-41C0-9AA8-E11E582BC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1" b="32969"/>
          <a:stretch/>
        </p:blipFill>
        <p:spPr bwMode="auto">
          <a:xfrm>
            <a:off x="6430700" y="4780638"/>
            <a:ext cx="127473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6" descr="What is Artemis? | NASA">
            <a:extLst>
              <a:ext uri="{FF2B5EF4-FFF2-40B4-BE49-F238E27FC236}">
                <a16:creationId xmlns:a16="http://schemas.microsoft.com/office/drawing/2014/main" id="{DEB4FFFE-7BFC-4270-9042-4C47AD5AA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037" y="3456662"/>
            <a:ext cx="1783113" cy="117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379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 err="1"/>
              <a:t>Satélites</a:t>
            </a:r>
            <a:r>
              <a:rPr lang="en-US" altLang="pt-BR" dirty="0"/>
              <a:t> – O que é </a:t>
            </a:r>
            <a:r>
              <a:rPr lang="en-US" altLang="pt-BR" dirty="0" err="1"/>
              <a:t>uma</a:t>
            </a:r>
            <a:r>
              <a:rPr lang="en-US" altLang="pt-BR" dirty="0"/>
              <a:t> </a:t>
            </a:r>
            <a:r>
              <a:rPr lang="en-US" altLang="pt-BR" dirty="0" err="1"/>
              <a:t>constelação</a:t>
            </a:r>
            <a:r>
              <a:rPr lang="en-US" altLang="pt-BR" dirty="0"/>
              <a:t>?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sz="1800" dirty="0"/>
              <a:t>“</a:t>
            </a:r>
            <a:r>
              <a:rPr lang="pt-BR" sz="1800" i="1" dirty="0"/>
              <a:t>Um grupo de satélites artificiais trabalhando em conjunto, com cobertura terrestre coordenada, operando juntos sob controle compartilhado</a:t>
            </a:r>
            <a:r>
              <a:rPr lang="pt-BR" sz="1800" dirty="0"/>
              <a:t>”</a:t>
            </a:r>
          </a:p>
          <a:p>
            <a:endParaRPr lang="pt-BR" sz="600" dirty="0"/>
          </a:p>
          <a:p>
            <a:r>
              <a:rPr lang="pt-BR" sz="2000" dirty="0"/>
              <a:t>Essas constelações existem?</a:t>
            </a:r>
          </a:p>
          <a:p>
            <a:pPr lvl="1"/>
            <a:r>
              <a:rPr lang="pt-BR" sz="1600" dirty="0"/>
              <a:t>O Iridium </a:t>
            </a:r>
            <a:r>
              <a:rPr lang="pt-BR" sz="1600" dirty="0" err="1"/>
              <a:t>Satellite</a:t>
            </a:r>
            <a:r>
              <a:rPr lang="pt-BR" sz="1600" dirty="0"/>
              <a:t> Phone System é o único fornecedor de soluções de voz e dados via satélite verdadeiramente globais e verdadeiramente móveis com cobertura completa da Terra</a:t>
            </a:r>
          </a:p>
          <a:p>
            <a:pPr lvl="2"/>
            <a:r>
              <a:rPr lang="pt-BR" sz="1400" dirty="0"/>
              <a:t>Lançou 77 satélites entre 1997 e 2002, com um serviço comercial de telefonia via satélite ao vivo em março de 2001</a:t>
            </a:r>
          </a:p>
          <a:p>
            <a:pPr lvl="2"/>
            <a:r>
              <a:rPr lang="pt-BR" sz="1400" dirty="0"/>
              <a:t>A Iridium substituiu recentemente sua constelação de 60 satélites existente enviando 75 satélites Iridium NEXT para o espaço em um foguete </a:t>
            </a:r>
            <a:r>
              <a:rPr lang="pt-BR" sz="1400" dirty="0" err="1"/>
              <a:t>SpaceX</a:t>
            </a:r>
            <a:r>
              <a:rPr lang="pt-BR" sz="1400" dirty="0"/>
              <a:t> Falcon 9 em 8 lançamentos diferentes</a:t>
            </a:r>
          </a:p>
          <a:p>
            <a:pPr lvl="2"/>
            <a:r>
              <a:rPr lang="pt-BR" sz="1400" dirty="0"/>
              <a:t>Em 11 de janeiro de 2019, os 10 satélites Iridium NEXT finais foram entregues à órbita terrestre baixa (780 km, 480 milhas)</a:t>
            </a:r>
          </a:p>
          <a:p>
            <a:pPr lvl="2"/>
            <a:endParaRPr lang="pt-BR" sz="400" dirty="0"/>
          </a:p>
          <a:p>
            <a:r>
              <a:rPr lang="pt-BR" sz="2200" dirty="0" err="1"/>
              <a:t>SpaceX</a:t>
            </a:r>
            <a:r>
              <a:rPr lang="pt-BR" sz="2200" dirty="0"/>
              <a:t> </a:t>
            </a:r>
            <a:r>
              <a:rPr lang="pt-BR" sz="2200" dirty="0" err="1"/>
              <a:t>Starlink</a:t>
            </a:r>
            <a:endParaRPr lang="pt-BR" sz="2200" dirty="0"/>
          </a:p>
          <a:p>
            <a:pPr lvl="1"/>
            <a:r>
              <a:rPr lang="pt-BR" sz="1600" dirty="0"/>
              <a:t>A </a:t>
            </a:r>
            <a:r>
              <a:rPr lang="pt-BR" sz="1600" dirty="0" err="1"/>
              <a:t>SpaceX</a:t>
            </a:r>
            <a:r>
              <a:rPr lang="pt-BR" sz="1600" dirty="0"/>
              <a:t> tem planos de implantar quase 12.000 satélites em três “</a:t>
            </a:r>
            <a:r>
              <a:rPr lang="pt-BR" sz="1600" dirty="0" err="1"/>
              <a:t>shells</a:t>
            </a:r>
            <a:r>
              <a:rPr lang="pt-BR" sz="1600" dirty="0"/>
              <a:t>” orbitais colocando aproximadamente:</a:t>
            </a:r>
          </a:p>
          <a:p>
            <a:pPr lvl="2"/>
            <a:r>
              <a:rPr lang="pt-BR" sz="1400" dirty="0"/>
              <a:t>1600 em uma concha de altitude de 550 quilômetros </a:t>
            </a:r>
          </a:p>
          <a:p>
            <a:pPr lvl="2"/>
            <a:r>
              <a:rPr lang="pt-BR" sz="1400" dirty="0"/>
              <a:t>2800 a 1.150 km</a:t>
            </a:r>
          </a:p>
          <a:p>
            <a:pPr lvl="2"/>
            <a:r>
              <a:rPr lang="pt-BR" sz="1400" dirty="0"/>
              <a:t>7500 a 340 km</a:t>
            </a:r>
          </a:p>
        </p:txBody>
      </p:sp>
    </p:spTree>
    <p:extLst>
      <p:ext uri="{BB962C8B-B14F-4D97-AF65-F5344CB8AC3E}">
        <p14:creationId xmlns:p14="http://schemas.microsoft.com/office/powerpoint/2010/main" val="2455654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 err="1"/>
              <a:t>Satélites</a:t>
            </a:r>
            <a:r>
              <a:rPr lang="en-US" altLang="pt-BR" dirty="0"/>
              <a:t> – O que é </a:t>
            </a:r>
            <a:r>
              <a:rPr lang="en-US" altLang="pt-BR" dirty="0" err="1"/>
              <a:t>uma</a:t>
            </a:r>
            <a:r>
              <a:rPr lang="en-US" altLang="pt-BR" dirty="0"/>
              <a:t> </a:t>
            </a:r>
            <a:r>
              <a:rPr lang="en-US" altLang="pt-BR" dirty="0" err="1"/>
              <a:t>constelação</a:t>
            </a:r>
            <a:r>
              <a:rPr lang="en-US" altLang="pt-BR" dirty="0"/>
              <a:t>?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200" dirty="0" err="1"/>
              <a:t>SpaceX</a:t>
            </a:r>
            <a:r>
              <a:rPr lang="pt-BR" sz="2200" dirty="0"/>
              <a:t> </a:t>
            </a:r>
            <a:r>
              <a:rPr lang="pt-BR" sz="2200" dirty="0" err="1"/>
              <a:t>Starlink</a:t>
            </a:r>
            <a:r>
              <a:rPr lang="pt-BR" sz="2200" dirty="0"/>
              <a:t> </a:t>
            </a:r>
          </a:p>
          <a:p>
            <a:pPr lvl="1"/>
            <a:r>
              <a:rPr lang="pt-BR" sz="1200" dirty="0"/>
              <a:t>Paul Evans - </a:t>
            </a:r>
            <a:r>
              <a:rPr lang="en-US" sz="1000" dirty="0">
                <a:effectLst/>
                <a:latin typeface="Segoe UI" panose="020B0502040204020203" pitchFamily="34" charset="0"/>
              </a:rPr>
              <a:t>May 26, 2019 in the UK with a Canon EOS 5D Mark IV and 50mm f/1.8 lens. Shutter speed 1/25 sec. ISO 32000</a:t>
            </a:r>
            <a:endParaRPr lang="pt-BR" sz="1800" dirty="0"/>
          </a:p>
          <a:p>
            <a:pPr lvl="1"/>
            <a:endParaRPr lang="pt-BR" sz="1400" dirty="0"/>
          </a:p>
        </p:txBody>
      </p:sp>
      <p:pic>
        <p:nvPicPr>
          <p:cNvPr id="4" name="SpaceX Starlink satellite train at dusk">
            <a:hlinkClick r:id="" action="ppaction://media"/>
            <a:extLst>
              <a:ext uri="{FF2B5EF4-FFF2-40B4-BE49-F238E27FC236}">
                <a16:creationId xmlns:a16="http://schemas.microsoft.com/office/drawing/2014/main" id="{E21B7A1A-3034-4CE0-873D-48CCE3A28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76400"/>
            <a:ext cx="921173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</a:t>
            </a:r>
            <a:r>
              <a:rPr lang="en-US" altLang="pt-BR" dirty="0" err="1"/>
              <a:t>Constelação</a:t>
            </a:r>
            <a:r>
              <a:rPr lang="en-US" altLang="pt-BR" dirty="0"/>
              <a:t> de </a:t>
            </a:r>
            <a:r>
              <a:rPr lang="en-US" altLang="pt-BR" dirty="0" err="1"/>
              <a:t>Satélites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200" dirty="0"/>
              <a:t>Descrição baseado em 2 trabalhos principalmente</a:t>
            </a:r>
          </a:p>
          <a:p>
            <a:pPr lvl="1"/>
            <a:r>
              <a:rPr lang="pt-BR" sz="1400" dirty="0" err="1"/>
              <a:t>Picard</a:t>
            </a:r>
            <a:r>
              <a:rPr lang="pt-BR" sz="1400" dirty="0"/>
              <a:t> et al. </a:t>
            </a:r>
            <a:r>
              <a:rPr lang="en-US" sz="1400" dirty="0"/>
              <a:t>Autonomous Agents and Multiagent Systems Challenges in Earth Observation Satellite Constellations, 2021</a:t>
            </a:r>
          </a:p>
          <a:p>
            <a:pPr lvl="1"/>
            <a:r>
              <a:rPr lang="pt-BR" sz="1400" dirty="0" err="1"/>
              <a:t>Bonnet</a:t>
            </a:r>
            <a:r>
              <a:rPr lang="pt-BR" sz="1400" dirty="0"/>
              <a:t> e </a:t>
            </a:r>
            <a:r>
              <a:rPr lang="pt-BR" sz="1400" dirty="0" err="1"/>
              <a:t>Tessier</a:t>
            </a:r>
            <a:r>
              <a:rPr lang="pt-BR" sz="1400" dirty="0"/>
              <a:t>. </a:t>
            </a:r>
            <a:r>
              <a:rPr lang="pt-BR" sz="1400" dirty="0" err="1"/>
              <a:t>Multi-Agent</a:t>
            </a:r>
            <a:r>
              <a:rPr lang="pt-BR" sz="1400" dirty="0"/>
              <a:t> </a:t>
            </a:r>
            <a:r>
              <a:rPr lang="pt-BR" sz="1400" dirty="0" err="1"/>
              <a:t>Collaboration</a:t>
            </a:r>
            <a:r>
              <a:rPr lang="pt-BR" sz="1400" dirty="0"/>
              <a:t>: A </a:t>
            </a:r>
            <a:r>
              <a:rPr lang="pt-BR" sz="1400" dirty="0" err="1"/>
              <a:t>Satellite</a:t>
            </a:r>
            <a:r>
              <a:rPr lang="pt-BR" sz="1400" dirty="0"/>
              <a:t> </a:t>
            </a:r>
            <a:r>
              <a:rPr lang="pt-BR" sz="1400" dirty="0" err="1"/>
              <a:t>Constellation</a:t>
            </a:r>
            <a:r>
              <a:rPr lang="pt-BR" sz="1400" dirty="0"/>
              <a:t> Case, 2008</a:t>
            </a:r>
          </a:p>
          <a:p>
            <a:pPr lvl="1"/>
            <a:endParaRPr lang="pt-BR" sz="1400" dirty="0"/>
          </a:p>
          <a:p>
            <a:r>
              <a:rPr lang="pt-BR" sz="1800" dirty="0"/>
              <a:t>A grande questão de criar constelações (EOS) é cobrir a Terra para algum serviço</a:t>
            </a:r>
          </a:p>
          <a:p>
            <a:pPr lvl="1"/>
            <a:r>
              <a:rPr lang="pt-BR" sz="1400" dirty="0"/>
              <a:t>EOS da Planet – 150 satélites</a:t>
            </a:r>
          </a:p>
          <a:p>
            <a:pPr lvl="1"/>
            <a:endParaRPr lang="pt-BR" sz="1400" dirty="0"/>
          </a:p>
          <a:p>
            <a:pPr lvl="1"/>
            <a:endParaRPr lang="pt-BR" sz="1400" dirty="0"/>
          </a:p>
          <a:p>
            <a:pPr lvl="1"/>
            <a:endParaRPr lang="pt-BR" sz="1400" dirty="0"/>
          </a:p>
          <a:p>
            <a:pPr lvl="1"/>
            <a:endParaRPr lang="pt-BR" sz="1400" dirty="0"/>
          </a:p>
          <a:p>
            <a:pPr lvl="1"/>
            <a:endParaRPr lang="pt-BR" sz="1400" dirty="0"/>
          </a:p>
          <a:p>
            <a:pPr lvl="1"/>
            <a:endParaRPr lang="pt-BR" sz="1400" dirty="0"/>
          </a:p>
          <a:p>
            <a:pPr lvl="1"/>
            <a:endParaRPr lang="pt-BR" sz="1400" dirty="0"/>
          </a:p>
          <a:p>
            <a:pPr lvl="1"/>
            <a:endParaRPr lang="pt-BR" sz="1400" dirty="0"/>
          </a:p>
          <a:p>
            <a:r>
              <a:rPr lang="pt-BR" sz="1800" dirty="0"/>
              <a:t>Poucos satélite, pouca cobertura, muitos satélites, muitos problemas</a:t>
            </a:r>
          </a:p>
          <a:p>
            <a:pPr lvl="1"/>
            <a:r>
              <a:rPr lang="pt-BR" sz="1400" dirty="0"/>
              <a:t>Sistemas multiagentes podem ajudar? Esse é a pergunta de 1 milhão de reais (ou bilhão)</a:t>
            </a:r>
          </a:p>
          <a:p>
            <a:pPr lvl="1"/>
            <a:r>
              <a:rPr lang="pt-BR" sz="1400" dirty="0"/>
              <a:t>Funcionalidade são adicionadas ao custo de muitos parâmetros e decisões a serem tomadas</a:t>
            </a:r>
          </a:p>
          <a:p>
            <a:pPr lvl="1"/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44111E-155A-463F-A97C-6661893C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17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91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</a:t>
            </a:r>
            <a:r>
              <a:rPr lang="en-US" altLang="pt-BR" dirty="0" err="1"/>
              <a:t>Constelação</a:t>
            </a:r>
            <a:r>
              <a:rPr lang="en-US" altLang="pt-BR" dirty="0"/>
              <a:t> de </a:t>
            </a:r>
            <a:r>
              <a:rPr lang="en-US" altLang="pt-BR" dirty="0" err="1"/>
              <a:t>Satélites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/>
              <a:t>Na imagem, há diversos atores com diversas atividades e objetivos próprios</a:t>
            </a:r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500" dirty="0"/>
          </a:p>
          <a:p>
            <a:r>
              <a:rPr lang="pt-BR" sz="1800" dirty="0"/>
              <a:t>A questão é que o OBC é “bem limitado</a:t>
            </a:r>
            <a:r>
              <a:rPr lang="pt-BR" sz="2000" dirty="0"/>
              <a:t>”</a:t>
            </a:r>
          </a:p>
          <a:p>
            <a:pPr lvl="1"/>
            <a:r>
              <a:rPr lang="pt-BR" sz="1400" dirty="0"/>
              <a:t>Depende da Terra pra algumas ações</a:t>
            </a:r>
          </a:p>
          <a:p>
            <a:pPr lvl="1"/>
            <a:endParaRPr lang="pt-BR" sz="600" dirty="0"/>
          </a:p>
          <a:p>
            <a:r>
              <a:rPr lang="pt-BR" sz="1800" dirty="0"/>
              <a:t>No caso do EOS</a:t>
            </a:r>
          </a:p>
          <a:p>
            <a:pPr lvl="1"/>
            <a:r>
              <a:rPr lang="pt-BR" sz="1400" dirty="0"/>
              <a:t>Há cooperação – múltiplas aquisições e muitas vezes compostas. </a:t>
            </a:r>
          </a:p>
          <a:p>
            <a:pPr lvl="1"/>
            <a:r>
              <a:rPr lang="pt-BR" sz="1400" dirty="0"/>
              <a:t>Incertezas meteorológicas devem ser tratadas para evitar a captura de imagens inúteis cheias de nuvens. </a:t>
            </a:r>
          </a:p>
          <a:p>
            <a:pPr lvl="1"/>
            <a:r>
              <a:rPr lang="pt-BR" sz="1400" dirty="0"/>
              <a:t>Compartilham-se tarefas para que as observações inutilizáveis feitas por uma EOS possam ser realizadas posteriormente por uma EOS seguinte sobrevoando a região</a:t>
            </a:r>
          </a:p>
          <a:p>
            <a:pPr lvl="1"/>
            <a:r>
              <a:rPr lang="pt-BR" sz="1400" dirty="0"/>
              <a:t>Para cooperar, há comunicação indireta (via satélites de retransmissão dedicados) ou comunicação direta dentro do alcance para transferir tarefas de um para outro</a:t>
            </a:r>
          </a:p>
          <a:p>
            <a:pPr lvl="2"/>
            <a:r>
              <a:rPr lang="pt-BR" sz="1200" dirty="0"/>
              <a:t>Em vez de esperar minutos para interagir com estações terrestres acessíveis</a:t>
            </a:r>
          </a:p>
          <a:p>
            <a:pPr lvl="1"/>
            <a:endParaRPr lang="pt-BR" sz="1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44111E-155A-463F-A97C-6661893C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3" y="1447800"/>
            <a:ext cx="8869218" cy="170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4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EOS - </a:t>
            </a:r>
            <a:r>
              <a:rPr lang="en-US" altLang="pt-BR" dirty="0" err="1"/>
              <a:t>Programação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sz="1800" dirty="0"/>
              <a:t>“A modelagem e a programação multiagentes podem ser de grande ajuda fornecendo conceitos de modelagem (por exemplo, funções, objetivos, organizações) e metodologias para desenvolver plataformas para gerenciar sistemas </a:t>
            </a:r>
            <a:r>
              <a:rPr lang="pt-BR" sz="1800" dirty="0" err="1"/>
              <a:t>multissatélites</a:t>
            </a:r>
            <a:r>
              <a:rPr lang="pt-BR" sz="1800" dirty="0"/>
              <a:t> e multioperadores”</a:t>
            </a:r>
          </a:p>
          <a:p>
            <a:endParaRPr lang="pt-BR" sz="700" dirty="0"/>
          </a:p>
          <a:p>
            <a:r>
              <a:rPr lang="pt-BR" sz="1800" dirty="0"/>
              <a:t>O uso de simulação, nesse caso usando </a:t>
            </a:r>
            <a:r>
              <a:rPr lang="pt-BR" sz="1800" dirty="0" err="1"/>
              <a:t>Multiagent-based</a:t>
            </a:r>
            <a:r>
              <a:rPr lang="pt-BR" sz="1800" dirty="0"/>
              <a:t> </a:t>
            </a:r>
            <a:r>
              <a:rPr lang="pt-BR" sz="1800" dirty="0" err="1"/>
              <a:t>simulation</a:t>
            </a:r>
            <a:r>
              <a:rPr lang="pt-BR" sz="1800" dirty="0"/>
              <a:t> (MABS), é extremamente relevante</a:t>
            </a:r>
          </a:p>
          <a:p>
            <a:pPr lvl="1"/>
            <a:r>
              <a:rPr lang="pt-BR" sz="1600" dirty="0"/>
              <a:t>Satélite são caros e muito dificilmente sofreram uma “manutenção”</a:t>
            </a:r>
          </a:p>
          <a:p>
            <a:pPr lvl="1"/>
            <a:r>
              <a:rPr lang="pt-BR" sz="1600" dirty="0"/>
              <a:t>Compreender o desempenho é extremamente relevante</a:t>
            </a:r>
          </a:p>
          <a:p>
            <a:pPr lvl="2"/>
            <a:r>
              <a:rPr lang="pt-BR" sz="1400" dirty="0" err="1"/>
              <a:t>Ptolemy</a:t>
            </a:r>
            <a:r>
              <a:rPr lang="pt-BR" sz="1400" dirty="0"/>
              <a:t> (</a:t>
            </a:r>
            <a:r>
              <a:rPr lang="pt-BR" sz="1400" dirty="0">
                <a:hlinkClick r:id="rId2"/>
              </a:rPr>
              <a:t>https://ptolemy.berkeley.edu/</a:t>
            </a:r>
            <a:r>
              <a:rPr lang="pt-BR" sz="1400" dirty="0"/>
              <a:t>) é projetado para simular sistemas embarcados, mas pode se beneficiar de MABS na modelagem</a:t>
            </a:r>
          </a:p>
          <a:p>
            <a:pPr lvl="2"/>
            <a:r>
              <a:rPr lang="pt-BR" sz="1400" dirty="0"/>
              <a:t>Porém não e feito para isso</a:t>
            </a:r>
          </a:p>
          <a:p>
            <a:pPr lvl="2"/>
            <a:endParaRPr lang="pt-BR" sz="1200" dirty="0"/>
          </a:p>
          <a:p>
            <a:r>
              <a:rPr lang="pt-BR" sz="2000" dirty="0"/>
              <a:t>Um caminho desafiador para pesquisadores em engenharia de software orientada a agentes</a:t>
            </a:r>
          </a:p>
          <a:p>
            <a:pPr lvl="1"/>
            <a:r>
              <a:rPr lang="pt-BR" sz="1600" dirty="0"/>
              <a:t>Há diversas técnicas para otimizar o comportamento do satélites, mas há um ponto de complexidade</a:t>
            </a:r>
          </a:p>
          <a:p>
            <a:pPr lvl="2"/>
            <a:r>
              <a:rPr lang="pt-BR" sz="1200" dirty="0"/>
              <a:t>“</a:t>
            </a:r>
            <a:r>
              <a:rPr lang="pt-BR" sz="1400" dirty="0"/>
              <a:t>Ser capaz de explicar aos decisores os diferentes componentes, seu comportamento e interações é um grande desafio ao integrar MABS com métodos de otimização</a:t>
            </a:r>
            <a:r>
              <a:rPr lang="pt-BR" sz="1200" dirty="0"/>
              <a:t>”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60435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EOS - </a:t>
            </a:r>
            <a:r>
              <a:rPr lang="en-US" altLang="pt-BR" dirty="0" err="1"/>
              <a:t>Recursos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O conceito de </a:t>
            </a:r>
            <a:r>
              <a:rPr lang="pt-BR" sz="2400" dirty="0" err="1"/>
              <a:t>MultiAgent</a:t>
            </a:r>
            <a:r>
              <a:rPr lang="pt-BR" sz="2400" dirty="0"/>
              <a:t> </a:t>
            </a:r>
            <a:r>
              <a:rPr lang="pt-BR" sz="2400" dirty="0" err="1"/>
              <a:t>Resource</a:t>
            </a:r>
            <a:r>
              <a:rPr lang="pt-BR" sz="2400" dirty="0"/>
              <a:t> </a:t>
            </a:r>
            <a:r>
              <a:rPr lang="pt-BR" sz="2400" dirty="0" err="1"/>
              <a:t>Allocation</a:t>
            </a:r>
            <a:r>
              <a:rPr lang="pt-BR" sz="2400" dirty="0"/>
              <a:t> (MARA) também é aplicável </a:t>
            </a:r>
          </a:p>
          <a:p>
            <a:endParaRPr lang="pt-BR" sz="1400" dirty="0"/>
          </a:p>
          <a:p>
            <a:r>
              <a:rPr lang="pt-BR" sz="2400" dirty="0"/>
              <a:t>Há usuários dos satélites com mais ou menos recursos</a:t>
            </a:r>
          </a:p>
          <a:p>
            <a:pPr lvl="1"/>
            <a:r>
              <a:rPr lang="pt-BR" sz="2000" dirty="0"/>
              <a:t>Literalmente poder econômico nesse caso</a:t>
            </a:r>
          </a:p>
          <a:p>
            <a:pPr lvl="1"/>
            <a:endParaRPr lang="pt-BR" sz="1050" dirty="0"/>
          </a:p>
          <a:p>
            <a:r>
              <a:rPr lang="pt-BR" sz="2400" dirty="0"/>
              <a:t>No caso do EOS</a:t>
            </a:r>
          </a:p>
          <a:p>
            <a:pPr lvl="1"/>
            <a:r>
              <a:rPr lang="pt-BR" sz="1800" dirty="0"/>
              <a:t>Usuários ou clientes podem compartilhar diferentes tipos de bens, como órbitas, que podem ser vistos como bens divisíveis, e obter exclusividade em porções de órbitas atribuídas a eles</a:t>
            </a:r>
          </a:p>
          <a:p>
            <a:pPr lvl="2"/>
            <a:r>
              <a:rPr lang="pt-BR" sz="1400" dirty="0"/>
              <a:t>Nesse caso, os usuários têm seu próprio centro de missão e podem operar o EOS em porções atribuídas a eles</a:t>
            </a:r>
          </a:p>
          <a:p>
            <a:pPr lvl="1"/>
            <a:r>
              <a:rPr lang="pt-BR" sz="1800" dirty="0"/>
              <a:t>Os usuários também podem compartilhar EOS solicitando alguma observação de uma zona geográfica</a:t>
            </a:r>
          </a:p>
          <a:p>
            <a:pPr lvl="2"/>
            <a:r>
              <a:rPr lang="pt-BR" sz="1400" dirty="0"/>
              <a:t>Nesse caso, os pedidos são vistos como bens indivisíveis e os pedidos de um determinado usuário que estão realmente agendados na constelação podem ser vistos como o pacote para esse usuário</a:t>
            </a:r>
          </a:p>
          <a:p>
            <a:endParaRPr lang="pt-BR" sz="12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74110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0D14-9360-174B-9D4A-2F49761B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 introdução sobre Agentes e 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328E4-8B79-6B40-962C-97C321AB4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000" dirty="0"/>
              <a:t>Tendências em curso marcaram a história da computação</a:t>
            </a:r>
            <a:endParaRPr lang="en-US" altLang="pt-BR" sz="2000" dirty="0"/>
          </a:p>
          <a:p>
            <a:pPr lvl="1"/>
            <a:r>
              <a:rPr lang="en-US" altLang="pt-BR" sz="1800" dirty="0"/>
              <a:t>Ubíqua</a:t>
            </a:r>
          </a:p>
          <a:p>
            <a:pPr lvl="2"/>
            <a:r>
              <a:rPr lang="en-US" altLang="pt-BR" sz="1400" dirty="0"/>
              <a:t>Equipamentos ganham capacidade de processamento e sensoriamento – redução do tamanho e custo diminuendo tornam possível</a:t>
            </a:r>
          </a:p>
          <a:p>
            <a:pPr lvl="1"/>
            <a:r>
              <a:rPr lang="en-US" altLang="pt-BR" sz="1800" dirty="0"/>
              <a:t>Interconexão</a:t>
            </a:r>
          </a:p>
          <a:p>
            <a:pPr lvl="2"/>
            <a:r>
              <a:rPr lang="pt-BR" altLang="pt-BR" sz="1600" dirty="0"/>
              <a:t>Sistemas distribuídos e concorrentes aparecem – há um foco em computação principalmente como um processo de interação</a:t>
            </a:r>
            <a:endParaRPr lang="en-US" altLang="pt-BR" sz="1600" dirty="0"/>
          </a:p>
          <a:p>
            <a:pPr lvl="1"/>
            <a:r>
              <a:rPr lang="en-US" altLang="pt-BR" sz="1800" dirty="0"/>
              <a:t>Inteligência</a:t>
            </a:r>
          </a:p>
          <a:p>
            <a:pPr lvl="2"/>
            <a:r>
              <a:rPr lang="pt-BR" altLang="pt-BR" sz="1600" dirty="0"/>
              <a:t>A complexidade das tarefas automatizáveis que podem ser delegadas aos computadores tem crescido constantemente</a:t>
            </a:r>
            <a:endParaRPr lang="en-US" altLang="pt-BR" sz="1600" dirty="0"/>
          </a:p>
          <a:p>
            <a:pPr lvl="1"/>
            <a:r>
              <a:rPr lang="en-US" altLang="pt-BR" sz="1800" dirty="0"/>
              <a:t>Delegação</a:t>
            </a:r>
          </a:p>
          <a:p>
            <a:pPr lvl="2"/>
            <a:r>
              <a:rPr lang="pt-BR" altLang="pt-BR" sz="1600" dirty="0"/>
              <a:t>Dar controle aos computadores, mesmo em tarefas críticas de segurança</a:t>
            </a:r>
            <a:endParaRPr lang="en-US" altLang="pt-BR" sz="1600" dirty="0"/>
          </a:p>
          <a:p>
            <a:pPr lvl="1"/>
            <a:r>
              <a:rPr lang="en-US" altLang="pt-BR" sz="1800" dirty="0"/>
              <a:t>Orientação humana</a:t>
            </a:r>
          </a:p>
          <a:p>
            <a:pPr lvl="2"/>
            <a:r>
              <a:rPr lang="pt-BR" altLang="pt-BR" sz="1600" dirty="0"/>
              <a:t>Abstração na programação de computadores – sai uma linguagem estruturada a lógica e mais a maneira que nós nos relacionamos </a:t>
            </a:r>
            <a:endParaRPr lang="en-US" altLang="pt-BR" sz="1600" dirty="0"/>
          </a:p>
        </p:txBody>
      </p:sp>
    </p:spTree>
    <p:extLst>
      <p:ext uri="{BB962C8B-B14F-4D97-AF65-F5344CB8AC3E}">
        <p14:creationId xmlns:p14="http://schemas.microsoft.com/office/powerpoint/2010/main" val="133089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EOS - </a:t>
            </a:r>
            <a:r>
              <a:rPr lang="en-US" altLang="pt-BR" dirty="0" err="1"/>
              <a:t>Recursos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Com MARA, o conceito de justiça pode ser aplicado a divisão igualitária ou não </a:t>
            </a:r>
          </a:p>
          <a:p>
            <a:pPr lvl="1"/>
            <a:r>
              <a:rPr lang="pt-BR" sz="2000" dirty="0"/>
              <a:t>Prioridade na utilização </a:t>
            </a:r>
          </a:p>
          <a:p>
            <a:pPr lvl="1"/>
            <a:r>
              <a:rPr lang="pt-BR" sz="2000" dirty="0"/>
              <a:t>Área de observação</a:t>
            </a:r>
          </a:p>
          <a:p>
            <a:pPr lvl="1"/>
            <a:endParaRPr lang="pt-BR" sz="2000" dirty="0"/>
          </a:p>
          <a:p>
            <a:r>
              <a:rPr lang="pt-BR" sz="2400" dirty="0"/>
              <a:t>EOS e órbitas compartilhadas entre vários usuários</a:t>
            </a:r>
          </a:p>
          <a:p>
            <a:pPr lvl="1"/>
            <a:r>
              <a:rPr lang="pt-BR" sz="1800" dirty="0"/>
              <a:t>Pode-se aplicar mecanismos de leilão </a:t>
            </a:r>
          </a:p>
          <a:p>
            <a:pPr lvl="1"/>
            <a:r>
              <a:rPr lang="pt-BR" sz="1800" dirty="0"/>
              <a:t>Os usuários enviam seus lances (ou seja, relatam suas preferências) de forma pública ou privada</a:t>
            </a:r>
          </a:p>
          <a:p>
            <a:pPr lvl="1"/>
            <a:r>
              <a:rPr lang="pt-BR" sz="1800" dirty="0"/>
              <a:t>Pode haver uma ou várias rodadas </a:t>
            </a:r>
          </a:p>
          <a:p>
            <a:pPr lvl="1"/>
            <a:r>
              <a:rPr lang="pt-BR" sz="1800" dirty="0"/>
              <a:t>Atribuição é feita pelo leiloeiro</a:t>
            </a:r>
          </a:p>
          <a:p>
            <a:endParaRPr lang="pt-BR" sz="12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50860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EOS – Offline </a:t>
            </a:r>
            <a:r>
              <a:rPr lang="en-US" altLang="pt-BR" dirty="0" err="1"/>
              <a:t>ou</a:t>
            </a:r>
            <a:r>
              <a:rPr lang="en-US" altLang="pt-BR" dirty="0"/>
              <a:t> Online?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No offline, com ação vinda da Terra, uma questão é bastante relevante é o Agendamento de Missão</a:t>
            </a:r>
            <a:endParaRPr lang="pt-BR" dirty="0"/>
          </a:p>
          <a:p>
            <a:pPr lvl="1"/>
            <a:r>
              <a:rPr lang="pt-BR" sz="2000" dirty="0"/>
              <a:t>Uso de CNP é uma alternativa</a:t>
            </a:r>
          </a:p>
          <a:p>
            <a:pPr lvl="2"/>
            <a:r>
              <a:rPr lang="pt-BR" sz="1800" dirty="0"/>
              <a:t>Peng Feng, </a:t>
            </a:r>
            <a:r>
              <a:rPr lang="pt-BR" sz="1800" dirty="0" err="1"/>
              <a:t>Hao</a:t>
            </a:r>
            <a:r>
              <a:rPr lang="pt-BR" sz="1800" dirty="0"/>
              <a:t> Chen, </a:t>
            </a:r>
            <a:r>
              <a:rPr lang="pt-BR" sz="1800" dirty="0" err="1"/>
              <a:t>Shuang</a:t>
            </a:r>
            <a:r>
              <a:rPr lang="pt-BR" sz="1800" dirty="0"/>
              <a:t> Peng, </a:t>
            </a:r>
            <a:r>
              <a:rPr lang="pt-BR" sz="1800" dirty="0" err="1"/>
              <a:t>Luo</a:t>
            </a:r>
            <a:r>
              <a:rPr lang="pt-BR" sz="1800" dirty="0"/>
              <a:t> Chen,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Longmei</a:t>
            </a:r>
            <a:r>
              <a:rPr lang="pt-BR" sz="1800" dirty="0"/>
              <a:t> Li. 2015. A </a:t>
            </a:r>
            <a:r>
              <a:rPr lang="pt-BR" sz="1800" dirty="0" err="1"/>
              <a:t>method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distributed</a:t>
            </a:r>
            <a:r>
              <a:rPr lang="pt-BR" sz="1800" dirty="0"/>
              <a:t> </a:t>
            </a:r>
            <a:r>
              <a:rPr lang="pt-BR" sz="1800" dirty="0" err="1"/>
              <a:t>multi-satellite</a:t>
            </a:r>
            <a:r>
              <a:rPr lang="pt-BR" sz="1800" dirty="0"/>
              <a:t> </a:t>
            </a:r>
            <a:r>
              <a:rPr lang="pt-BR" sz="1800" dirty="0" err="1"/>
              <a:t>mission</a:t>
            </a:r>
            <a:r>
              <a:rPr lang="pt-BR" sz="1800" dirty="0"/>
              <a:t> </a:t>
            </a:r>
            <a:r>
              <a:rPr lang="pt-BR" sz="1800" dirty="0" err="1"/>
              <a:t>scheduling</a:t>
            </a:r>
            <a:r>
              <a:rPr lang="pt-BR" sz="1800" dirty="0"/>
              <a:t> </a:t>
            </a:r>
            <a:r>
              <a:rPr lang="pt-BR" sz="1800" dirty="0" err="1"/>
              <a:t>based</a:t>
            </a:r>
            <a:r>
              <a:rPr lang="pt-BR" sz="1800" dirty="0"/>
              <a:t> </a:t>
            </a:r>
            <a:r>
              <a:rPr lang="pt-BR" sz="1800" dirty="0" err="1"/>
              <a:t>on</a:t>
            </a:r>
            <a:r>
              <a:rPr lang="pt-BR" sz="1800" dirty="0"/>
              <a:t> </a:t>
            </a:r>
            <a:r>
              <a:rPr lang="pt-BR" sz="1800" dirty="0" err="1"/>
              <a:t>improved</a:t>
            </a:r>
            <a:r>
              <a:rPr lang="pt-BR" sz="1800" dirty="0"/>
              <a:t> </a:t>
            </a:r>
            <a:r>
              <a:rPr lang="pt-BR" sz="1800" dirty="0" err="1"/>
              <a:t>contract</a:t>
            </a:r>
            <a:r>
              <a:rPr lang="pt-BR" sz="1800" dirty="0"/>
              <a:t> net </a:t>
            </a:r>
            <a:r>
              <a:rPr lang="pt-BR" sz="1800" dirty="0" err="1"/>
              <a:t>protocol</a:t>
            </a:r>
            <a:endParaRPr lang="pt-BR" sz="18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A técnica </a:t>
            </a:r>
            <a:r>
              <a:rPr lang="pt-BR" sz="2000" dirty="0" err="1"/>
              <a:t>Distributed</a:t>
            </a:r>
            <a:r>
              <a:rPr lang="pt-BR" sz="2000" dirty="0"/>
              <a:t> </a:t>
            </a:r>
            <a:r>
              <a:rPr lang="pt-BR" sz="2000" dirty="0" err="1"/>
              <a:t>contraint</a:t>
            </a:r>
            <a:r>
              <a:rPr lang="pt-BR" sz="2000" dirty="0"/>
              <a:t> </a:t>
            </a:r>
            <a:r>
              <a:rPr lang="pt-BR" sz="2000" dirty="0" err="1"/>
              <a:t>optimization</a:t>
            </a:r>
            <a:r>
              <a:rPr lang="pt-BR" sz="2000" dirty="0"/>
              <a:t> também pode ser usada</a:t>
            </a:r>
          </a:p>
          <a:p>
            <a:pPr lvl="2"/>
            <a:r>
              <a:rPr lang="pt-BR" sz="1800" dirty="0"/>
              <a:t>Permite lidar com restrições e variáveis de decisão </a:t>
            </a:r>
          </a:p>
          <a:p>
            <a:pPr lvl="1"/>
            <a:endParaRPr lang="pt-BR" sz="2000" b="0" i="0" u="none" strike="noStrike" baseline="0" dirty="0">
              <a:latin typeface="LinLibertineT"/>
            </a:endParaRPr>
          </a:p>
          <a:p>
            <a:pPr lvl="1"/>
            <a:r>
              <a:rPr lang="pt-BR" sz="2000" b="0" i="0" u="none" strike="noStrike" baseline="0" dirty="0" err="1">
                <a:latin typeface="LinLibertineT"/>
              </a:rPr>
              <a:t>Distributed</a:t>
            </a:r>
            <a:r>
              <a:rPr lang="pt-BR" sz="2000" b="0" i="0" u="none" strike="noStrike" baseline="0" dirty="0">
                <a:latin typeface="LinLibertineT"/>
              </a:rPr>
              <a:t> </a:t>
            </a:r>
            <a:r>
              <a:rPr lang="pt-BR" sz="2000" b="0" i="0" u="none" strike="noStrike" baseline="0" dirty="0" err="1">
                <a:latin typeface="LinLibertineT"/>
              </a:rPr>
              <a:t>Large</a:t>
            </a:r>
            <a:r>
              <a:rPr lang="pt-BR" sz="2000" b="0" i="0" u="none" strike="noStrike" baseline="0" dirty="0">
                <a:latin typeface="LinLibertineT"/>
              </a:rPr>
              <a:t> </a:t>
            </a:r>
            <a:r>
              <a:rPr lang="pt-BR" sz="2000" b="0" i="0" u="none" strike="noStrike" baseline="0" dirty="0" err="1">
                <a:latin typeface="LinLibertineT"/>
              </a:rPr>
              <a:t>Neighborhood</a:t>
            </a:r>
            <a:r>
              <a:rPr lang="pt-BR" sz="2000" b="0" i="0" u="none" strike="noStrike" baseline="0" dirty="0">
                <a:latin typeface="LinLibertineT"/>
              </a:rPr>
              <a:t> Search é útil se pensar que você tem vizinhos e </a:t>
            </a:r>
            <a:r>
              <a:rPr lang="pt-BR" sz="2000" b="0" i="0" u="none" strike="noStrike" baseline="0" dirty="0" err="1">
                <a:latin typeface="LinLibertineT"/>
              </a:rPr>
              <a:t>tasks</a:t>
            </a:r>
            <a:r>
              <a:rPr lang="pt-BR" sz="2000" b="0" i="0" u="none" strike="noStrike" baseline="0" dirty="0">
                <a:latin typeface="LinLibertineT"/>
              </a:rPr>
              <a:t> podem ser distribuídas</a:t>
            </a:r>
          </a:p>
          <a:p>
            <a:pPr lvl="2"/>
            <a:r>
              <a:rPr lang="pt-BR" sz="1800" dirty="0"/>
              <a:t>Ganhe-se capacidade de explicação – identificação de conflitos</a:t>
            </a:r>
          </a:p>
          <a:p>
            <a:pPr lvl="2"/>
            <a:r>
              <a:rPr lang="pt-BR" sz="1800" dirty="0"/>
              <a:t>Aceleração – divide a </a:t>
            </a:r>
            <a:r>
              <a:rPr lang="pt-BR" sz="1800" dirty="0" err="1"/>
              <a:t>task</a:t>
            </a:r>
            <a:r>
              <a:rPr lang="pt-BR" sz="1800" dirty="0"/>
              <a:t> em </a:t>
            </a:r>
            <a:r>
              <a:rPr lang="pt-BR" sz="1800" dirty="0" err="1"/>
              <a:t>subtasks</a:t>
            </a:r>
            <a:endParaRPr lang="pt-BR" sz="1800" dirty="0"/>
          </a:p>
          <a:p>
            <a:pPr lvl="2"/>
            <a:r>
              <a:rPr lang="pt-BR" sz="1800" dirty="0"/>
              <a:t>Privacidade</a:t>
            </a:r>
          </a:p>
          <a:p>
            <a:endParaRPr lang="pt-BR" sz="12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1168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EOS – Offline </a:t>
            </a:r>
            <a:r>
              <a:rPr lang="en-US" altLang="pt-BR" dirty="0" err="1"/>
              <a:t>ou</a:t>
            </a:r>
            <a:r>
              <a:rPr lang="en-US" altLang="pt-BR" dirty="0"/>
              <a:t> Online?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Ainda em Agendamento de Missão</a:t>
            </a:r>
            <a:endParaRPr lang="pt-BR" dirty="0"/>
          </a:p>
          <a:p>
            <a:pPr lvl="1"/>
            <a:r>
              <a:rPr lang="pt-BR" sz="2000" dirty="0"/>
              <a:t>Pode-se ter que lidar com </a:t>
            </a:r>
            <a:r>
              <a:rPr lang="pt-BR" sz="2000" dirty="0" err="1"/>
              <a:t>multi-objetivo</a:t>
            </a:r>
            <a:endParaRPr lang="pt-BR" sz="2000" dirty="0"/>
          </a:p>
          <a:p>
            <a:pPr lvl="1"/>
            <a:r>
              <a:rPr lang="pt-BR" sz="2000" dirty="0"/>
              <a:t>Recompensas entre usuários pode não ser simétrica</a:t>
            </a:r>
          </a:p>
          <a:p>
            <a:pPr lvl="1"/>
            <a:endParaRPr lang="pt-BR" sz="300" dirty="0"/>
          </a:p>
          <a:p>
            <a:r>
              <a:rPr lang="pt-BR" sz="2400" dirty="0"/>
              <a:t>Outra questão sobre processamento offline são as incertezas</a:t>
            </a:r>
          </a:p>
          <a:p>
            <a:pPr lvl="1"/>
            <a:r>
              <a:rPr lang="pt-BR" sz="1800" dirty="0"/>
              <a:t>Em EOS pode-se citar a observação limitada por nuvens (a menos que seja esse o objetivo) e recursos como memória (armazenamento é sempre um problema)</a:t>
            </a:r>
          </a:p>
          <a:p>
            <a:pPr lvl="1"/>
            <a:r>
              <a:rPr lang="pt-BR" sz="1800" dirty="0"/>
              <a:t>A primeira incerteza é sobre recompensa (melhores imagens, melhores recompensas), já a segunda incerteza é sobre características de estado de transição (você está em um estado de armazenando a imagem e depois em enviando a imagem)</a:t>
            </a:r>
          </a:p>
          <a:p>
            <a:endParaRPr lang="pt-BR" sz="400" dirty="0"/>
          </a:p>
          <a:p>
            <a:r>
              <a:rPr lang="pt-BR" sz="2400" dirty="0"/>
              <a:t>Nesse contexto, o uso de </a:t>
            </a:r>
            <a:r>
              <a:rPr lang="pt-BR" sz="2400" dirty="0" err="1"/>
              <a:t>Multiagent</a:t>
            </a:r>
            <a:r>
              <a:rPr lang="pt-BR" sz="2400" dirty="0"/>
              <a:t> </a:t>
            </a:r>
            <a:r>
              <a:rPr lang="pt-BR" sz="2400" dirty="0" err="1"/>
              <a:t>planning</a:t>
            </a:r>
            <a:r>
              <a:rPr lang="pt-BR" sz="2400" dirty="0"/>
              <a:t> </a:t>
            </a:r>
            <a:r>
              <a:rPr lang="pt-BR" sz="2400" dirty="0" err="1"/>
              <a:t>under</a:t>
            </a:r>
            <a:r>
              <a:rPr lang="pt-BR" sz="2400" dirty="0"/>
              <a:t> </a:t>
            </a:r>
            <a:r>
              <a:rPr lang="pt-BR" sz="2400" dirty="0" err="1"/>
              <a:t>uncertainties</a:t>
            </a:r>
            <a:r>
              <a:rPr lang="pt-BR" sz="2400" dirty="0"/>
              <a:t> </a:t>
            </a:r>
          </a:p>
          <a:p>
            <a:pPr lvl="1"/>
            <a:r>
              <a:rPr lang="pt-BR" sz="1800" dirty="0"/>
              <a:t>A questão é: Usar técnicas de previsão de incertezas </a:t>
            </a:r>
          </a:p>
        </p:txBody>
      </p:sp>
    </p:spTree>
    <p:extLst>
      <p:ext uri="{BB962C8B-B14F-4D97-AF65-F5344CB8AC3E}">
        <p14:creationId xmlns:p14="http://schemas.microsoft.com/office/powerpoint/2010/main" val="45039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EOS – Offline </a:t>
            </a:r>
            <a:r>
              <a:rPr lang="en-US" altLang="pt-BR" dirty="0" err="1"/>
              <a:t>ou</a:t>
            </a:r>
            <a:r>
              <a:rPr lang="en-US" altLang="pt-BR" dirty="0"/>
              <a:t> Online?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Seguindo sobre processamento offline, há o conceito de “</a:t>
            </a:r>
            <a:r>
              <a:rPr lang="pt-BR" sz="2400" dirty="0" err="1"/>
              <a:t>Desconflitando</a:t>
            </a:r>
            <a:r>
              <a:rPr lang="pt-BR" sz="2400" dirty="0"/>
              <a:t> solicitações de usuários” </a:t>
            </a:r>
          </a:p>
          <a:p>
            <a:pPr lvl="1"/>
            <a:r>
              <a:rPr lang="pt-BR" sz="1800" dirty="0"/>
              <a:t>O que certos atores (não agentes) tem acesso ou podem saber sobre seu uso de um EOS</a:t>
            </a:r>
          </a:p>
          <a:p>
            <a:pPr lvl="1"/>
            <a:r>
              <a:rPr lang="pt-BR" sz="1800" dirty="0"/>
              <a:t>Deve-se agir junto ao planejamento dos agentes (impactando no MAS) para que isso seja alcançado</a:t>
            </a:r>
          </a:p>
          <a:p>
            <a:endParaRPr lang="pt-BR" sz="2400" dirty="0"/>
          </a:p>
          <a:p>
            <a:r>
              <a:rPr lang="pt-BR" sz="2400" dirty="0"/>
              <a:t>Isso significa que os diferentes usuários têm que resolver um problema </a:t>
            </a:r>
          </a:p>
          <a:p>
            <a:pPr lvl="1"/>
            <a:r>
              <a:rPr lang="pt-BR" sz="1800" dirty="0"/>
              <a:t>Os subcomponentes (variáveis de decisão, restrições ou parâmetros) são próprios e privados</a:t>
            </a:r>
          </a:p>
          <a:p>
            <a:pPr lvl="1"/>
            <a:endParaRPr lang="pt-BR" sz="1800" dirty="0"/>
          </a:p>
          <a:p>
            <a:r>
              <a:rPr lang="pt-BR" sz="2400" dirty="0"/>
              <a:t>Nesse caso, o uso de Otimização de Consenso é útil</a:t>
            </a:r>
          </a:p>
          <a:p>
            <a:pPr lvl="1"/>
            <a:r>
              <a:rPr lang="pt-BR" sz="1800" dirty="0"/>
              <a:t>Decisão compartilhada com o uso de variáveis</a:t>
            </a:r>
          </a:p>
          <a:p>
            <a:pPr lvl="1"/>
            <a:r>
              <a:rPr lang="pt-BR" sz="1800" dirty="0"/>
              <a:t>Construção de acordos</a:t>
            </a:r>
          </a:p>
        </p:txBody>
      </p:sp>
    </p:spTree>
    <p:extLst>
      <p:ext uri="{BB962C8B-B14F-4D97-AF65-F5344CB8AC3E}">
        <p14:creationId xmlns:p14="http://schemas.microsoft.com/office/powerpoint/2010/main" val="335232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EOS – Offline </a:t>
            </a:r>
            <a:r>
              <a:rPr lang="en-US" altLang="pt-BR" dirty="0" err="1"/>
              <a:t>ou</a:t>
            </a:r>
            <a:r>
              <a:rPr lang="en-US" altLang="pt-BR" dirty="0"/>
              <a:t> Online?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Seguindo uma abordagem online (muita mais interessante) </a:t>
            </a:r>
          </a:p>
          <a:p>
            <a:pPr lvl="1"/>
            <a:r>
              <a:rPr lang="pt-BR" sz="1600" dirty="0"/>
              <a:t>Abordagem offline acaba por ser insuficiente</a:t>
            </a:r>
          </a:p>
          <a:p>
            <a:pPr lvl="1"/>
            <a:r>
              <a:rPr lang="pt-BR" sz="1600" dirty="0"/>
              <a:t>Muitas vezes, o ator não tem acesso ao agente</a:t>
            </a:r>
          </a:p>
          <a:p>
            <a:pPr lvl="1"/>
            <a:r>
              <a:rPr lang="pt-BR" sz="1600" dirty="0"/>
              <a:t>Conceitos de delegação e inteligência entram em jogo mais fortemente</a:t>
            </a:r>
          </a:p>
          <a:p>
            <a:pPr lvl="1"/>
            <a:endParaRPr lang="pt-BR" sz="1600" dirty="0"/>
          </a:p>
          <a:p>
            <a:r>
              <a:rPr lang="pt-BR" sz="2000" dirty="0"/>
              <a:t>O conceitos de reparo (por exemplo, para tarefas de EO) devem ser mais rápidas de que planejamento (plano) completo</a:t>
            </a:r>
          </a:p>
          <a:p>
            <a:pPr lvl="1"/>
            <a:r>
              <a:rPr lang="pt-BR" sz="1600" dirty="0"/>
              <a:t>Nesse caso, o uso de </a:t>
            </a:r>
            <a:r>
              <a:rPr lang="pt-BR" sz="1600" dirty="0" err="1"/>
              <a:t>Multiagent</a:t>
            </a:r>
            <a:r>
              <a:rPr lang="pt-BR" sz="1600" dirty="0"/>
              <a:t> </a:t>
            </a:r>
            <a:r>
              <a:rPr lang="pt-BR" sz="1600" dirty="0" err="1"/>
              <a:t>plan</a:t>
            </a:r>
            <a:r>
              <a:rPr lang="pt-BR" sz="1600" dirty="0"/>
              <a:t> </a:t>
            </a:r>
            <a:r>
              <a:rPr lang="pt-BR" sz="1600" dirty="0" err="1"/>
              <a:t>repair</a:t>
            </a:r>
            <a:r>
              <a:rPr lang="pt-BR" sz="1600" dirty="0"/>
              <a:t> pode ser usando como técnica para mudar partes dos planos, não todo o agendamento</a:t>
            </a:r>
          </a:p>
          <a:p>
            <a:endParaRPr lang="pt-BR" sz="2000" dirty="0"/>
          </a:p>
          <a:p>
            <a:r>
              <a:rPr lang="pt-BR" sz="2000" dirty="0"/>
              <a:t>Técnicas como </a:t>
            </a:r>
            <a:r>
              <a:rPr lang="pt-BR" sz="2000" dirty="0" err="1"/>
              <a:t>Dynamic</a:t>
            </a:r>
            <a:r>
              <a:rPr lang="pt-BR" sz="2000" dirty="0"/>
              <a:t> </a:t>
            </a:r>
            <a:r>
              <a:rPr lang="pt-BR" sz="2000" dirty="0" err="1"/>
              <a:t>Distributed</a:t>
            </a:r>
            <a:r>
              <a:rPr lang="pt-BR" sz="2000" dirty="0"/>
              <a:t> </a:t>
            </a:r>
            <a:r>
              <a:rPr lang="pt-BR" sz="2000" dirty="0" err="1"/>
              <a:t>Constraint</a:t>
            </a:r>
            <a:r>
              <a:rPr lang="pt-BR" sz="2000" dirty="0"/>
              <a:t> </a:t>
            </a:r>
            <a:r>
              <a:rPr lang="pt-BR" sz="2000" dirty="0" err="1"/>
              <a:t>Optimization</a:t>
            </a:r>
            <a:r>
              <a:rPr lang="pt-BR" sz="2000" dirty="0"/>
              <a:t> (</a:t>
            </a:r>
            <a:r>
              <a:rPr lang="pt-BR" sz="2000" dirty="0" err="1"/>
              <a:t>DynDCOP</a:t>
            </a:r>
            <a:r>
              <a:rPr lang="pt-BR" sz="2000" dirty="0"/>
              <a:t>) para permitir que adaptações sejam usadas em </a:t>
            </a:r>
            <a:r>
              <a:rPr lang="pt-BR" sz="2000" dirty="0" err="1"/>
              <a:t>on-fly</a:t>
            </a:r>
            <a:endParaRPr lang="pt-BR" sz="2000" dirty="0"/>
          </a:p>
          <a:p>
            <a:pPr lvl="1"/>
            <a:r>
              <a:rPr lang="pt-BR" sz="1600" dirty="0"/>
              <a:t>Agentes precisam decidir e cooperar nas mudanças repentinas do ambiente</a:t>
            </a:r>
          </a:p>
          <a:p>
            <a:pPr lvl="1"/>
            <a:endParaRPr lang="pt-BR" sz="1600" dirty="0"/>
          </a:p>
          <a:p>
            <a:r>
              <a:rPr lang="pt-BR" sz="2000" dirty="0"/>
              <a:t>Mas cuidado com a comunicação</a:t>
            </a:r>
          </a:p>
          <a:p>
            <a:pPr lvl="1"/>
            <a:r>
              <a:rPr lang="pt-BR" sz="1600" dirty="0"/>
              <a:t>Para isso é o Consenso entre agente é aplicável, ele entre acordo sobre uma variável de decisão, como a </a:t>
            </a:r>
            <a:r>
              <a:rPr lang="pt-BR" sz="1600" dirty="0" err="1"/>
              <a:t>task</a:t>
            </a:r>
            <a:r>
              <a:rPr lang="pt-BR" sz="1600" dirty="0"/>
              <a:t> a ser concluída – ainda continuam resilientes e assíncronos</a:t>
            </a:r>
          </a:p>
          <a:p>
            <a:pPr lvl="1"/>
            <a:endParaRPr lang="pt-BR" sz="16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4065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EOS – Offline </a:t>
            </a:r>
            <a:r>
              <a:rPr lang="en-US" altLang="pt-BR" dirty="0" err="1"/>
              <a:t>ou</a:t>
            </a:r>
            <a:r>
              <a:rPr lang="en-US" altLang="pt-BR" dirty="0"/>
              <a:t> Online?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52513"/>
            <a:ext cx="5638800" cy="5329237"/>
          </a:xfrm>
        </p:spPr>
        <p:txBody>
          <a:bodyPr/>
          <a:lstStyle/>
          <a:p>
            <a:r>
              <a:rPr lang="pt-BR" sz="2000" dirty="0"/>
              <a:t>Seguindo uma abordagem online (muita mais interessante) </a:t>
            </a:r>
          </a:p>
          <a:p>
            <a:pPr marL="0" indent="0">
              <a:buNone/>
            </a:pPr>
            <a:endParaRPr lang="pt-BR" sz="300" dirty="0"/>
          </a:p>
          <a:p>
            <a:r>
              <a:rPr lang="pt-BR" sz="2000" dirty="0"/>
              <a:t>Mesmo que técnicas sejam extremamente ótimas, o agente é bem limitado</a:t>
            </a:r>
          </a:p>
          <a:p>
            <a:pPr lvl="1"/>
            <a:r>
              <a:rPr lang="pt-BR" sz="1600" dirty="0"/>
              <a:t>Processamento, memória e comunicação são restritos </a:t>
            </a:r>
          </a:p>
          <a:p>
            <a:pPr lvl="1"/>
            <a:r>
              <a:rPr lang="pt-BR" sz="1600" dirty="0"/>
              <a:t>Os trabalhos focam em apresentar técnicas que se adaptem ao limite do agente</a:t>
            </a:r>
          </a:p>
          <a:p>
            <a:pPr lvl="2"/>
            <a:r>
              <a:rPr lang="pt-BR" sz="1200" dirty="0"/>
              <a:t>J. </a:t>
            </a:r>
            <a:r>
              <a:rPr lang="pt-BR" sz="1200" dirty="0" err="1"/>
              <a:t>Bonnet</a:t>
            </a:r>
            <a:r>
              <a:rPr lang="pt-BR" sz="1200" dirty="0"/>
              <a:t>, M.-P. Gleizes, E. </a:t>
            </a:r>
            <a:r>
              <a:rPr lang="pt-BR" sz="1200" dirty="0" err="1"/>
              <a:t>Kaddoum</a:t>
            </a:r>
            <a:r>
              <a:rPr lang="pt-BR" sz="1200" dirty="0"/>
              <a:t>, S. </a:t>
            </a:r>
            <a:r>
              <a:rPr lang="pt-BR" sz="1200" dirty="0" err="1"/>
              <a:t>Rainjonneau</a:t>
            </a:r>
            <a:r>
              <a:rPr lang="pt-BR" sz="1200" dirty="0"/>
              <a:t>, </a:t>
            </a:r>
            <a:r>
              <a:rPr lang="pt-BR" sz="1200" dirty="0" err="1"/>
              <a:t>and</a:t>
            </a:r>
            <a:r>
              <a:rPr lang="pt-BR" sz="1200" dirty="0"/>
              <a:t> G. </a:t>
            </a:r>
            <a:r>
              <a:rPr lang="pt-BR" sz="1200" dirty="0" err="1"/>
              <a:t>Flandin</a:t>
            </a:r>
            <a:r>
              <a:rPr lang="pt-BR" sz="1200" dirty="0"/>
              <a:t>. 2015. </a:t>
            </a:r>
            <a:r>
              <a:rPr lang="pt-BR" sz="1200" dirty="0" err="1"/>
              <a:t>Multisatellite</a:t>
            </a:r>
            <a:r>
              <a:rPr lang="pt-BR" sz="1200" dirty="0"/>
              <a:t> Mission Planning </a:t>
            </a:r>
            <a:r>
              <a:rPr lang="pt-BR" sz="1200" dirty="0" err="1"/>
              <a:t>Using</a:t>
            </a:r>
            <a:r>
              <a:rPr lang="pt-BR" sz="1200" dirty="0"/>
              <a:t> a Self-</a:t>
            </a:r>
            <a:r>
              <a:rPr lang="pt-BR" sz="1200" dirty="0" err="1"/>
              <a:t>Adaptive</a:t>
            </a:r>
            <a:r>
              <a:rPr lang="pt-BR" sz="1200" dirty="0"/>
              <a:t> </a:t>
            </a:r>
            <a:r>
              <a:rPr lang="pt-BR" sz="1200" dirty="0" err="1"/>
              <a:t>Multi-agent</a:t>
            </a:r>
            <a:r>
              <a:rPr lang="pt-BR" sz="1200" dirty="0"/>
              <a:t> System</a:t>
            </a:r>
          </a:p>
          <a:p>
            <a:pPr lvl="2"/>
            <a:r>
              <a:rPr lang="en-US" sz="1200" dirty="0"/>
              <a:t>M. Johnston. 2020. Scheduling NASA’s Deep Space Network: Priorities, Preferences, and Optimization.</a:t>
            </a:r>
          </a:p>
          <a:p>
            <a:pPr lvl="2"/>
            <a:r>
              <a:rPr lang="en-US" sz="1200" dirty="0"/>
              <a:t>P. Rust, G. Picard, and F. </a:t>
            </a:r>
            <a:r>
              <a:rPr lang="en-US" sz="1200" dirty="0" err="1"/>
              <a:t>Ramparany</a:t>
            </a:r>
            <a:r>
              <a:rPr lang="en-US" sz="1200" dirty="0"/>
              <a:t>. 2020. Resilient Distributed Constraint Optimization in Physical Multi-Agent Systems.</a:t>
            </a:r>
          </a:p>
          <a:p>
            <a:pPr lvl="2"/>
            <a:endParaRPr lang="pt-BR" sz="500" dirty="0"/>
          </a:p>
          <a:p>
            <a:r>
              <a:rPr lang="pt-BR" sz="2000" dirty="0"/>
              <a:t>Como os agentes não são isolados online, precisam se comunicar com outros agentes</a:t>
            </a:r>
          </a:p>
          <a:p>
            <a:pPr lvl="1"/>
            <a:r>
              <a:rPr lang="pt-BR" sz="1400" dirty="0"/>
              <a:t>As investigações sobre protocolos e interação é vista como </a:t>
            </a:r>
          </a:p>
          <a:p>
            <a:pPr lvl="1"/>
            <a:r>
              <a:rPr lang="pt-BR" sz="1400" dirty="0"/>
              <a:t>Agentes precisão cooperar, concordar, entrar em consenso de seus objetivos 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1600" dirty="0"/>
          </a:p>
        </p:txBody>
      </p:sp>
      <p:pic>
        <p:nvPicPr>
          <p:cNvPr id="4" name="Imagem 3" descr="Circuito eletrônico com 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8B743940-A892-40B1-A37E-6ED7DD4C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628" y="2590800"/>
            <a:ext cx="2915518" cy="180133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D1A3721-1B93-4F5B-AF4D-B6F2C13CB29E}"/>
              </a:ext>
            </a:extLst>
          </p:cNvPr>
          <p:cNvSpPr txBox="1"/>
          <p:nvPr/>
        </p:nvSpPr>
        <p:spPr>
          <a:xfrm>
            <a:off x="6859499" y="4261327"/>
            <a:ext cx="2133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ESA e </a:t>
            </a:r>
            <a:r>
              <a:rPr lang="pt-BR" sz="1100" dirty="0" err="1"/>
              <a:t>Spacelab</a:t>
            </a:r>
            <a:r>
              <a:rPr lang="pt-BR" sz="1100" dirty="0"/>
              <a:t>: </a:t>
            </a:r>
            <a:r>
              <a:rPr lang="pt-BR" sz="1100" dirty="0" err="1"/>
              <a:t>Payload</a:t>
            </a:r>
            <a:r>
              <a:rPr lang="pt-BR" sz="1100" dirty="0"/>
              <a:t> XL</a:t>
            </a:r>
          </a:p>
        </p:txBody>
      </p:sp>
    </p:spTree>
    <p:extLst>
      <p:ext uri="{BB962C8B-B14F-4D97-AF65-F5344CB8AC3E}">
        <p14:creationId xmlns:p14="http://schemas.microsoft.com/office/powerpoint/2010/main" val="84742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EOS – Offline </a:t>
            </a:r>
            <a:r>
              <a:rPr lang="en-US" altLang="pt-BR" dirty="0" err="1"/>
              <a:t>ou</a:t>
            </a:r>
            <a:r>
              <a:rPr lang="en-US" altLang="pt-BR" dirty="0"/>
              <a:t> Online?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Questionamento são feitos nesse contexto</a:t>
            </a:r>
          </a:p>
          <a:p>
            <a:pPr lvl="1"/>
            <a:r>
              <a:rPr lang="pt-BR" sz="1600" dirty="0"/>
              <a:t>"qual protocolo de comunicação deve ser usado?"</a:t>
            </a:r>
          </a:p>
          <a:p>
            <a:pPr lvl="1"/>
            <a:r>
              <a:rPr lang="pt-BR" sz="1600" dirty="0"/>
              <a:t>"quando comunicar?", "quais dados comunicar e para quem?“</a:t>
            </a:r>
          </a:p>
          <a:p>
            <a:pPr lvl="1"/>
            <a:r>
              <a:rPr lang="pt-BR" sz="1600" dirty="0"/>
              <a:t>"qual o valor de uma informação?“</a:t>
            </a:r>
          </a:p>
          <a:p>
            <a:pPr lvl="1"/>
            <a:endParaRPr lang="pt-BR" sz="1200" dirty="0"/>
          </a:p>
          <a:p>
            <a:r>
              <a:rPr lang="pt-BR" sz="2200" dirty="0"/>
              <a:t>Um exemplo útil nesse contexto é o </a:t>
            </a:r>
            <a:r>
              <a:rPr lang="pt-BR" sz="2200" dirty="0" err="1"/>
              <a:t>Delay</a:t>
            </a:r>
            <a:r>
              <a:rPr lang="pt-BR" sz="2200" dirty="0"/>
              <a:t> </a:t>
            </a:r>
            <a:r>
              <a:rPr lang="pt-BR" sz="2200" dirty="0" err="1"/>
              <a:t>Tolerant</a:t>
            </a:r>
            <a:r>
              <a:rPr lang="pt-BR" sz="2200" dirty="0"/>
              <a:t> Network</a:t>
            </a:r>
          </a:p>
          <a:p>
            <a:pPr lvl="1"/>
            <a:r>
              <a:rPr lang="pt-BR" sz="1600" dirty="0"/>
              <a:t>S. </a:t>
            </a:r>
            <a:r>
              <a:rPr lang="pt-BR" sz="1600" dirty="0" err="1"/>
              <a:t>Nag</a:t>
            </a:r>
            <a:r>
              <a:rPr lang="pt-BR" sz="1600" dirty="0"/>
              <a:t>, A. Li, V. </a:t>
            </a:r>
            <a:r>
              <a:rPr lang="pt-BR" sz="1600" dirty="0" err="1"/>
              <a:t>Ravindra</a:t>
            </a:r>
            <a:r>
              <a:rPr lang="pt-BR" sz="1600" dirty="0"/>
              <a:t>, M. Sanchez Net, K.-M. </a:t>
            </a:r>
            <a:r>
              <a:rPr lang="pt-BR" sz="1600" dirty="0" err="1"/>
              <a:t>Cheung</a:t>
            </a:r>
            <a:r>
              <a:rPr lang="pt-BR" sz="1600" dirty="0"/>
              <a:t>, R. </a:t>
            </a:r>
            <a:r>
              <a:rPr lang="pt-BR" sz="1600" dirty="0" err="1"/>
              <a:t>Lammers</a:t>
            </a:r>
            <a:r>
              <a:rPr lang="pt-BR" sz="1600" dirty="0"/>
              <a:t>, </a:t>
            </a:r>
            <a:r>
              <a:rPr lang="pt-BR" sz="1600" dirty="0" err="1"/>
              <a:t>and</a:t>
            </a:r>
            <a:r>
              <a:rPr lang="pt-BR" sz="1600" dirty="0"/>
              <a:t> B. </a:t>
            </a:r>
            <a:r>
              <a:rPr lang="pt-BR" sz="1600" dirty="0" err="1"/>
              <a:t>Bledsoe</a:t>
            </a:r>
            <a:r>
              <a:rPr lang="pt-BR" sz="1600" dirty="0"/>
              <a:t>. 2019. </a:t>
            </a:r>
            <a:r>
              <a:rPr lang="pt-BR" sz="1600" dirty="0" err="1"/>
              <a:t>Autonomous</a:t>
            </a:r>
            <a:r>
              <a:rPr lang="pt-BR" sz="1600" dirty="0"/>
              <a:t> </a:t>
            </a:r>
            <a:r>
              <a:rPr lang="pt-BR" sz="1600" dirty="0" err="1"/>
              <a:t>Scheduling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</a:t>
            </a:r>
            <a:r>
              <a:rPr lang="pt-BR" sz="1600" dirty="0" err="1"/>
              <a:t>Agile</a:t>
            </a:r>
            <a:r>
              <a:rPr lang="pt-BR" sz="1600" dirty="0"/>
              <a:t> </a:t>
            </a:r>
            <a:r>
              <a:rPr lang="pt-BR" sz="1600" dirty="0" err="1"/>
              <a:t>Spacecraft</a:t>
            </a:r>
            <a:r>
              <a:rPr lang="pt-BR" sz="1600" dirty="0"/>
              <a:t> </a:t>
            </a:r>
            <a:r>
              <a:rPr lang="pt-BR" sz="1600" dirty="0" err="1"/>
              <a:t>Constellations</a:t>
            </a:r>
            <a:r>
              <a:rPr lang="pt-BR" sz="1600" dirty="0"/>
              <a:t> </a:t>
            </a:r>
            <a:r>
              <a:rPr lang="pt-BR" sz="1600" dirty="0" err="1"/>
              <a:t>with</a:t>
            </a:r>
            <a:r>
              <a:rPr lang="pt-BR" sz="1600" dirty="0"/>
              <a:t> </a:t>
            </a:r>
            <a:r>
              <a:rPr lang="pt-BR" sz="1600" dirty="0" err="1"/>
              <a:t>Delay</a:t>
            </a:r>
            <a:r>
              <a:rPr lang="pt-BR" sz="1600" dirty="0"/>
              <a:t> </a:t>
            </a:r>
            <a:r>
              <a:rPr lang="pt-BR" sz="1600" dirty="0" err="1"/>
              <a:t>Tolerant</a:t>
            </a:r>
            <a:r>
              <a:rPr lang="pt-BR" sz="1600" dirty="0"/>
              <a:t> Networking for </a:t>
            </a:r>
            <a:r>
              <a:rPr lang="pt-BR" sz="1600" dirty="0" err="1"/>
              <a:t>Reactive</a:t>
            </a:r>
            <a:r>
              <a:rPr lang="pt-BR" sz="1600" dirty="0"/>
              <a:t> </a:t>
            </a:r>
            <a:r>
              <a:rPr lang="pt-BR" sz="1600" dirty="0" err="1"/>
              <a:t>Imaging</a:t>
            </a:r>
            <a:r>
              <a:rPr lang="pt-BR" sz="1600" dirty="0"/>
              <a:t>.</a:t>
            </a:r>
          </a:p>
          <a:p>
            <a:pPr lvl="1"/>
            <a:r>
              <a:rPr lang="pt-BR" sz="1600" dirty="0"/>
              <a:t>A resiliência é o ponto aqui, você consegue manter e otimizar a troca de dados em um ambiente crítico</a:t>
            </a:r>
          </a:p>
          <a:p>
            <a:endParaRPr lang="pt-BR" sz="1000" dirty="0"/>
          </a:p>
          <a:p>
            <a:r>
              <a:rPr lang="pt-BR" sz="2000" dirty="0"/>
              <a:t>Outra técnica para que “eu sei o que você está fazendo e como você está” é o protocolo de comunicação epidêmica</a:t>
            </a:r>
          </a:p>
          <a:p>
            <a:endParaRPr lang="pt-BR" sz="800" dirty="0"/>
          </a:p>
          <a:p>
            <a:r>
              <a:rPr lang="pt-BR" sz="2000" dirty="0"/>
              <a:t>Mas podemos resumir que a comunicação foca em epidêmica ou baseado na ideia de recompensa </a:t>
            </a:r>
          </a:p>
          <a:p>
            <a:pPr lvl="1"/>
            <a:r>
              <a:rPr lang="pt-BR" sz="1600" dirty="0"/>
              <a:t>O ponto de convergência fica em melhorar a reação e cooperação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17760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MAS e EOS – Offline </a:t>
            </a:r>
            <a:r>
              <a:rPr lang="en-US" altLang="pt-BR" dirty="0" err="1"/>
              <a:t>ou</a:t>
            </a:r>
            <a:r>
              <a:rPr lang="en-US" altLang="pt-BR" dirty="0"/>
              <a:t> Online?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5272E99-00A9-4903-845B-156BE6BC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Por fim, uma técnica que é extremamente interessante no contexto de MAS é a coalisão</a:t>
            </a:r>
          </a:p>
          <a:p>
            <a:endParaRPr lang="pt-BR" sz="1100" dirty="0"/>
          </a:p>
          <a:p>
            <a:r>
              <a:rPr lang="pt-BR" sz="2400" dirty="0"/>
              <a:t>Agentes podem ter o seu contato muito pequeno e tarefas podem ser curtas</a:t>
            </a:r>
          </a:p>
          <a:p>
            <a:endParaRPr lang="pt-BR" sz="1400" dirty="0"/>
          </a:p>
          <a:p>
            <a:r>
              <a:rPr lang="pt-BR" sz="2400" dirty="0"/>
              <a:t>Coalisão é uma organização de agentes onde o tempo de vida é curto</a:t>
            </a:r>
          </a:p>
          <a:p>
            <a:pPr lvl="1"/>
            <a:r>
              <a:rPr lang="pt-BR" sz="1600" dirty="0"/>
              <a:t>Há um objetivo em comum e quando ele é completado a cooperação se encerra</a:t>
            </a:r>
          </a:p>
          <a:p>
            <a:pPr lvl="1"/>
            <a:endParaRPr lang="pt-BR" sz="1600" dirty="0"/>
          </a:p>
          <a:p>
            <a:r>
              <a:rPr lang="pt-BR" sz="2400" dirty="0"/>
              <a:t>A dinamicidade do ambiente torna essa abordagem extremamente útil</a:t>
            </a:r>
          </a:p>
          <a:p>
            <a:pPr lvl="1"/>
            <a:r>
              <a:rPr lang="pt-BR" sz="2000" dirty="0"/>
              <a:t>As crenças, intenções e conhecimento (limitado ou não) determinam sobre o comportamento do agente na coalisão </a:t>
            </a:r>
          </a:p>
        </p:txBody>
      </p:sp>
    </p:spTree>
    <p:extLst>
      <p:ext uri="{BB962C8B-B14F-4D97-AF65-F5344CB8AC3E}">
        <p14:creationId xmlns:p14="http://schemas.microsoft.com/office/powerpoint/2010/main" val="863478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5CA67-3E62-44FF-9334-E387E38A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O que podemos tirar como conclusões?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F67BC9-11D0-4B4A-B34E-9137ABBD0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Constelações, principalmente EOS, tiram muito proveito na utilização do MAS</a:t>
            </a:r>
          </a:p>
          <a:p>
            <a:endParaRPr lang="pt-BR" sz="900" dirty="0"/>
          </a:p>
          <a:p>
            <a:r>
              <a:rPr lang="pt-BR" dirty="0"/>
              <a:t>Porém, falamos de computadores que são extremamente restritos</a:t>
            </a:r>
          </a:p>
          <a:p>
            <a:pPr lvl="1"/>
            <a:r>
              <a:rPr lang="pt-BR" dirty="0"/>
              <a:t>Duas hipóteses</a:t>
            </a:r>
          </a:p>
          <a:p>
            <a:pPr lvl="2"/>
            <a:r>
              <a:rPr lang="pt-BR" dirty="0"/>
              <a:t>MAS é necessário devido as restrições computacionais e a cooperação (consenso, negociação, etc..) é benéfica</a:t>
            </a:r>
          </a:p>
          <a:p>
            <a:pPr lvl="2"/>
            <a:r>
              <a:rPr lang="pt-BR" dirty="0"/>
              <a:t>MAS, no estado atual, não é aplicável para o estado atual de desenvolvimento dos satélites (em operação e futuras missões)</a:t>
            </a:r>
          </a:p>
          <a:p>
            <a:pPr lvl="2"/>
            <a:endParaRPr lang="pt-BR" sz="700" dirty="0"/>
          </a:p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</a:rPr>
              <a:t>Levanto o questionamento: A abstração e paradigmas que estudamos em MAS estão prontas para ser adotadas como padrão?</a:t>
            </a:r>
          </a:p>
        </p:txBody>
      </p:sp>
    </p:spTree>
    <p:extLst>
      <p:ext uri="{BB962C8B-B14F-4D97-AF65-F5344CB8AC3E}">
        <p14:creationId xmlns:p14="http://schemas.microsoft.com/office/powerpoint/2010/main" val="2225837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5CA67-3E62-44FF-9334-E387E38A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F67BC9-11D0-4B4A-B34E-9137ABBD0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 err="1"/>
              <a:t>Spacelab</a:t>
            </a:r>
            <a:r>
              <a:rPr lang="pt-BR" sz="1800" dirty="0"/>
              <a:t>. Constelação Catarina. 2021/2022</a:t>
            </a:r>
          </a:p>
          <a:p>
            <a:r>
              <a:rPr lang="pt-BR" sz="1800" dirty="0" err="1"/>
              <a:t>Picard</a:t>
            </a:r>
            <a:r>
              <a:rPr lang="pt-BR" sz="1800" dirty="0"/>
              <a:t> et al. </a:t>
            </a:r>
            <a:r>
              <a:rPr lang="pt-BR" sz="1800" dirty="0" err="1"/>
              <a:t>Autonomous</a:t>
            </a:r>
            <a:r>
              <a:rPr lang="pt-BR" sz="1800" dirty="0"/>
              <a:t> </a:t>
            </a:r>
            <a:r>
              <a:rPr lang="pt-BR" sz="1800" dirty="0" err="1"/>
              <a:t>Agents</a:t>
            </a:r>
            <a:r>
              <a:rPr lang="pt-BR" sz="1800" dirty="0"/>
              <a:t>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Multiagent</a:t>
            </a:r>
            <a:r>
              <a:rPr lang="pt-BR" sz="1800" dirty="0"/>
              <a:t> Systems </a:t>
            </a:r>
            <a:r>
              <a:rPr lang="pt-BR" sz="1800" dirty="0" err="1"/>
              <a:t>Challenges</a:t>
            </a:r>
            <a:r>
              <a:rPr lang="pt-BR" sz="1800" dirty="0"/>
              <a:t> in Earth </a:t>
            </a:r>
            <a:r>
              <a:rPr lang="pt-BR" sz="1800" dirty="0" err="1"/>
              <a:t>Observation</a:t>
            </a:r>
            <a:r>
              <a:rPr lang="pt-BR" sz="1800" dirty="0"/>
              <a:t> </a:t>
            </a:r>
            <a:r>
              <a:rPr lang="pt-BR" sz="1800" dirty="0" err="1"/>
              <a:t>Satellite</a:t>
            </a:r>
            <a:r>
              <a:rPr lang="pt-BR" sz="1800" dirty="0"/>
              <a:t> </a:t>
            </a:r>
            <a:r>
              <a:rPr lang="pt-BR" sz="1800" dirty="0" err="1"/>
              <a:t>Constellations</a:t>
            </a:r>
            <a:r>
              <a:rPr lang="pt-BR" sz="1800" dirty="0"/>
              <a:t>, 2021</a:t>
            </a:r>
          </a:p>
          <a:p>
            <a:r>
              <a:rPr lang="pt-BR" sz="1800" dirty="0" err="1"/>
              <a:t>Bonnet</a:t>
            </a:r>
            <a:r>
              <a:rPr lang="pt-BR" sz="1800" dirty="0"/>
              <a:t> e </a:t>
            </a:r>
            <a:r>
              <a:rPr lang="pt-BR" sz="1800" dirty="0" err="1"/>
              <a:t>Tessier</a:t>
            </a:r>
            <a:r>
              <a:rPr lang="pt-BR" sz="1800" dirty="0"/>
              <a:t>. </a:t>
            </a:r>
            <a:r>
              <a:rPr lang="pt-BR" sz="1800" dirty="0" err="1"/>
              <a:t>Multi-Agent</a:t>
            </a:r>
            <a:r>
              <a:rPr lang="pt-BR" sz="1800" dirty="0"/>
              <a:t> </a:t>
            </a:r>
            <a:r>
              <a:rPr lang="pt-BR" sz="1800" dirty="0" err="1"/>
              <a:t>Collaboration</a:t>
            </a:r>
            <a:r>
              <a:rPr lang="pt-BR" sz="1800" dirty="0"/>
              <a:t>: A </a:t>
            </a:r>
            <a:r>
              <a:rPr lang="pt-BR" sz="1800" dirty="0" err="1"/>
              <a:t>Satellite</a:t>
            </a:r>
            <a:r>
              <a:rPr lang="pt-BR" sz="1800" dirty="0"/>
              <a:t> </a:t>
            </a:r>
            <a:r>
              <a:rPr lang="pt-BR" sz="1800" dirty="0" err="1"/>
              <a:t>Constellation</a:t>
            </a:r>
            <a:r>
              <a:rPr lang="pt-BR" sz="1800" dirty="0"/>
              <a:t> Case, 2008</a:t>
            </a:r>
          </a:p>
          <a:p>
            <a:r>
              <a:rPr lang="pt-BR" sz="1800" dirty="0"/>
              <a:t>J. </a:t>
            </a:r>
            <a:r>
              <a:rPr lang="pt-BR" sz="1800" dirty="0" err="1"/>
              <a:t>Bonnet</a:t>
            </a:r>
            <a:r>
              <a:rPr lang="pt-BR" sz="1800" dirty="0"/>
              <a:t>, M.-P. Gleizes, E. </a:t>
            </a:r>
            <a:r>
              <a:rPr lang="pt-BR" sz="1800" dirty="0" err="1"/>
              <a:t>Kaddoum</a:t>
            </a:r>
            <a:r>
              <a:rPr lang="pt-BR" sz="1800" dirty="0"/>
              <a:t>, S. </a:t>
            </a:r>
            <a:r>
              <a:rPr lang="pt-BR" sz="1800" dirty="0" err="1"/>
              <a:t>Rainjonneau</a:t>
            </a:r>
            <a:r>
              <a:rPr lang="pt-BR" sz="1800" dirty="0"/>
              <a:t>, </a:t>
            </a:r>
            <a:r>
              <a:rPr lang="pt-BR" sz="1800" dirty="0" err="1"/>
              <a:t>and</a:t>
            </a:r>
            <a:r>
              <a:rPr lang="pt-BR" sz="1800" dirty="0"/>
              <a:t> G. </a:t>
            </a:r>
            <a:r>
              <a:rPr lang="pt-BR" sz="1800" dirty="0" err="1"/>
              <a:t>Flandin</a:t>
            </a:r>
            <a:r>
              <a:rPr lang="pt-BR" sz="1800" dirty="0"/>
              <a:t>. 2015. </a:t>
            </a:r>
            <a:r>
              <a:rPr lang="pt-BR" sz="1800" dirty="0" err="1"/>
              <a:t>Multisatellite</a:t>
            </a:r>
            <a:r>
              <a:rPr lang="pt-BR" sz="1800" dirty="0"/>
              <a:t> Mission Planning </a:t>
            </a:r>
            <a:r>
              <a:rPr lang="pt-BR" sz="1800" dirty="0" err="1"/>
              <a:t>Using</a:t>
            </a:r>
            <a:r>
              <a:rPr lang="pt-BR" sz="1800" dirty="0"/>
              <a:t> a Self-</a:t>
            </a:r>
            <a:r>
              <a:rPr lang="pt-BR" sz="1800" dirty="0" err="1"/>
              <a:t>Adaptive</a:t>
            </a:r>
            <a:r>
              <a:rPr lang="pt-BR" sz="1800" dirty="0"/>
              <a:t> </a:t>
            </a:r>
            <a:r>
              <a:rPr lang="pt-BR" sz="1800" dirty="0" err="1"/>
              <a:t>Multi-agent</a:t>
            </a:r>
            <a:r>
              <a:rPr lang="pt-BR" sz="1800" dirty="0"/>
              <a:t> System</a:t>
            </a:r>
          </a:p>
          <a:p>
            <a:r>
              <a:rPr lang="pt-BR" sz="1800" dirty="0"/>
              <a:t>M. Johnston. 2020. </a:t>
            </a:r>
            <a:r>
              <a:rPr lang="pt-BR" sz="1800" dirty="0" err="1"/>
              <a:t>Scheduling</a:t>
            </a:r>
            <a:r>
              <a:rPr lang="pt-BR" sz="1800" dirty="0"/>
              <a:t> </a:t>
            </a:r>
            <a:r>
              <a:rPr lang="pt-BR" sz="1800" dirty="0" err="1"/>
              <a:t>NASA’s</a:t>
            </a:r>
            <a:r>
              <a:rPr lang="pt-BR" sz="1800" dirty="0"/>
              <a:t> </a:t>
            </a:r>
            <a:r>
              <a:rPr lang="pt-BR" sz="1800" dirty="0" err="1"/>
              <a:t>Deep</a:t>
            </a:r>
            <a:r>
              <a:rPr lang="pt-BR" sz="1800" dirty="0"/>
              <a:t> Space Network: </a:t>
            </a:r>
            <a:r>
              <a:rPr lang="pt-BR" sz="1800" dirty="0" err="1"/>
              <a:t>Priorities</a:t>
            </a:r>
            <a:r>
              <a:rPr lang="pt-BR" sz="1800" dirty="0"/>
              <a:t>, </a:t>
            </a:r>
            <a:r>
              <a:rPr lang="pt-BR" sz="1800" dirty="0" err="1"/>
              <a:t>Preferences</a:t>
            </a:r>
            <a:r>
              <a:rPr lang="pt-BR" sz="1800" dirty="0"/>
              <a:t>,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Optimization</a:t>
            </a:r>
            <a:r>
              <a:rPr lang="pt-BR" sz="1800" dirty="0"/>
              <a:t>.</a:t>
            </a:r>
          </a:p>
          <a:p>
            <a:r>
              <a:rPr lang="pt-BR" sz="1800" dirty="0"/>
              <a:t>P. </a:t>
            </a:r>
            <a:r>
              <a:rPr lang="pt-BR" sz="1800" dirty="0" err="1"/>
              <a:t>Rust</a:t>
            </a:r>
            <a:r>
              <a:rPr lang="pt-BR" sz="1800" dirty="0"/>
              <a:t>, G. </a:t>
            </a:r>
            <a:r>
              <a:rPr lang="pt-BR" sz="1800" dirty="0" err="1"/>
              <a:t>Picard</a:t>
            </a:r>
            <a:r>
              <a:rPr lang="pt-BR" sz="1800" dirty="0"/>
              <a:t>, </a:t>
            </a:r>
            <a:r>
              <a:rPr lang="pt-BR" sz="1800" dirty="0" err="1"/>
              <a:t>and</a:t>
            </a:r>
            <a:r>
              <a:rPr lang="pt-BR" sz="1800" dirty="0"/>
              <a:t> F. </a:t>
            </a:r>
            <a:r>
              <a:rPr lang="pt-BR" sz="1800" dirty="0" err="1"/>
              <a:t>Ramparany</a:t>
            </a:r>
            <a:r>
              <a:rPr lang="pt-BR" sz="1800" dirty="0"/>
              <a:t>. 2020. </a:t>
            </a:r>
            <a:r>
              <a:rPr lang="pt-BR" sz="1800" dirty="0" err="1"/>
              <a:t>Resilient</a:t>
            </a:r>
            <a:r>
              <a:rPr lang="pt-BR" sz="1800" dirty="0"/>
              <a:t> </a:t>
            </a:r>
            <a:r>
              <a:rPr lang="pt-BR" sz="1800" dirty="0" err="1"/>
              <a:t>Distributed</a:t>
            </a:r>
            <a:r>
              <a:rPr lang="pt-BR" sz="1800" dirty="0"/>
              <a:t> </a:t>
            </a:r>
            <a:r>
              <a:rPr lang="pt-BR" sz="1800" dirty="0" err="1"/>
              <a:t>Constraint</a:t>
            </a:r>
            <a:r>
              <a:rPr lang="pt-BR" sz="1800" dirty="0"/>
              <a:t> </a:t>
            </a:r>
            <a:r>
              <a:rPr lang="pt-BR" sz="1800" dirty="0" err="1"/>
              <a:t>Optimization</a:t>
            </a:r>
            <a:r>
              <a:rPr lang="pt-BR" sz="1800" dirty="0"/>
              <a:t> in </a:t>
            </a:r>
            <a:r>
              <a:rPr lang="pt-BR" sz="1800" dirty="0" err="1"/>
              <a:t>Physical</a:t>
            </a:r>
            <a:r>
              <a:rPr lang="pt-BR" sz="1800" dirty="0"/>
              <a:t> </a:t>
            </a:r>
            <a:r>
              <a:rPr lang="pt-BR" sz="1800" dirty="0" err="1"/>
              <a:t>Multi-Agent</a:t>
            </a:r>
            <a:r>
              <a:rPr lang="pt-BR" sz="1800" dirty="0"/>
              <a:t> Systems.</a:t>
            </a:r>
          </a:p>
          <a:p>
            <a:r>
              <a:rPr lang="pt-BR" sz="1800" dirty="0"/>
              <a:t>Peng Feng, </a:t>
            </a:r>
            <a:r>
              <a:rPr lang="pt-BR" sz="1800" dirty="0" err="1"/>
              <a:t>Hao</a:t>
            </a:r>
            <a:r>
              <a:rPr lang="pt-BR" sz="1800" dirty="0"/>
              <a:t> Chen, </a:t>
            </a:r>
            <a:r>
              <a:rPr lang="pt-BR" sz="1800" dirty="0" err="1"/>
              <a:t>Shuang</a:t>
            </a:r>
            <a:r>
              <a:rPr lang="pt-BR" sz="1800" dirty="0"/>
              <a:t> Peng, </a:t>
            </a:r>
            <a:r>
              <a:rPr lang="pt-BR" sz="1800" dirty="0" err="1"/>
              <a:t>Luo</a:t>
            </a:r>
            <a:r>
              <a:rPr lang="pt-BR" sz="1800" dirty="0"/>
              <a:t> Chen,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Longmei</a:t>
            </a:r>
            <a:r>
              <a:rPr lang="pt-BR" sz="1800" dirty="0"/>
              <a:t> Li. 2015. A </a:t>
            </a:r>
            <a:r>
              <a:rPr lang="pt-BR" sz="1800" dirty="0" err="1"/>
              <a:t>method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distributed</a:t>
            </a:r>
            <a:r>
              <a:rPr lang="pt-BR" sz="1800" dirty="0"/>
              <a:t> </a:t>
            </a:r>
            <a:r>
              <a:rPr lang="pt-BR" sz="1800" dirty="0" err="1"/>
              <a:t>multi-satellite</a:t>
            </a:r>
            <a:r>
              <a:rPr lang="pt-BR" sz="1800" dirty="0"/>
              <a:t> </a:t>
            </a:r>
            <a:r>
              <a:rPr lang="pt-BR" sz="1800" dirty="0" err="1"/>
              <a:t>mission</a:t>
            </a:r>
            <a:r>
              <a:rPr lang="pt-BR" sz="1800" dirty="0"/>
              <a:t> </a:t>
            </a:r>
            <a:r>
              <a:rPr lang="pt-BR" sz="1800" dirty="0" err="1"/>
              <a:t>scheduling</a:t>
            </a:r>
            <a:r>
              <a:rPr lang="pt-BR" sz="1800" dirty="0"/>
              <a:t> </a:t>
            </a:r>
            <a:r>
              <a:rPr lang="pt-BR" sz="1800" dirty="0" err="1"/>
              <a:t>based</a:t>
            </a:r>
            <a:r>
              <a:rPr lang="pt-BR" sz="1800" dirty="0"/>
              <a:t> </a:t>
            </a:r>
            <a:r>
              <a:rPr lang="pt-BR" sz="1800" dirty="0" err="1"/>
              <a:t>on</a:t>
            </a:r>
            <a:r>
              <a:rPr lang="pt-BR" sz="1800" dirty="0"/>
              <a:t> </a:t>
            </a:r>
            <a:r>
              <a:rPr lang="pt-BR" sz="1800" dirty="0" err="1"/>
              <a:t>improved</a:t>
            </a:r>
            <a:r>
              <a:rPr lang="pt-BR" sz="1800" dirty="0"/>
              <a:t> </a:t>
            </a:r>
            <a:r>
              <a:rPr lang="pt-BR" sz="1800" dirty="0" err="1"/>
              <a:t>contract</a:t>
            </a:r>
            <a:r>
              <a:rPr lang="pt-BR" sz="1800" dirty="0"/>
              <a:t> net </a:t>
            </a:r>
            <a:r>
              <a:rPr lang="pt-BR" sz="1800" dirty="0" err="1"/>
              <a:t>protocol</a:t>
            </a:r>
            <a:endParaRPr lang="pt-BR" sz="1800" dirty="0"/>
          </a:p>
          <a:p>
            <a:r>
              <a:rPr lang="pt-BR" sz="1800" dirty="0"/>
              <a:t>Vídeo: </a:t>
            </a:r>
            <a:r>
              <a:rPr lang="en-US" sz="1800" dirty="0"/>
              <a:t>Paul Evans - May 26, 2019 in the UK with a Canon EOS 5D Mark IV and 50mm f/1.8 lens. Shutter speed 1/25 sec. ISO 32000</a:t>
            </a:r>
          </a:p>
          <a:p>
            <a:endParaRPr lang="pt-BR" sz="1800" dirty="0"/>
          </a:p>
          <a:p>
            <a:endParaRPr lang="pt-BR" sz="1800" dirty="0"/>
          </a:p>
          <a:p>
            <a:endParaRPr lang="pt-BR" sz="2400" dirty="0"/>
          </a:p>
          <a:p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4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0D14-9360-174B-9D4A-2F49761B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 introdução sobre Agentes e 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328E4-8B79-6B40-962C-97C321AB4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1800" dirty="0"/>
              <a:t>A programação progrediu</a:t>
            </a:r>
          </a:p>
          <a:p>
            <a:pPr lvl="1"/>
            <a:r>
              <a:rPr lang="pt-BR" altLang="pt-BR" sz="1600" dirty="0"/>
              <a:t>Código da máquina -&gt; linguagem de montagem -&gt; linguagens de programação de alto nível -&gt; procedimentos e funções -&gt; tipos de dados abstratos -&gt; objetos</a:t>
            </a:r>
          </a:p>
          <a:p>
            <a:endParaRPr lang="pt-BR" altLang="pt-BR" sz="300" dirty="0"/>
          </a:p>
          <a:p>
            <a:r>
              <a:rPr lang="pt-BR" altLang="pt-BR" sz="1800" dirty="0"/>
              <a:t>Computadores -&gt; agentes</a:t>
            </a:r>
          </a:p>
          <a:p>
            <a:pPr lvl="1"/>
            <a:r>
              <a:rPr lang="pt-BR" altLang="pt-BR" sz="1600" dirty="0"/>
              <a:t>Quais técnicas podem ser necessárias para lidar com sistemas compostos por 10</a:t>
            </a:r>
            <a:r>
              <a:rPr lang="pt-BR" altLang="pt-BR" sz="1600" baseline="30000" dirty="0"/>
              <a:t>10</a:t>
            </a:r>
            <a:r>
              <a:rPr lang="pt-BR" altLang="pt-BR" sz="1600" dirty="0"/>
              <a:t> ou 10</a:t>
            </a:r>
            <a:r>
              <a:rPr lang="pt-BR" altLang="pt-BR" sz="1600" baseline="30000" dirty="0"/>
              <a:t>20 </a:t>
            </a:r>
            <a:r>
              <a:rPr lang="pt-BR" altLang="pt-BR" sz="1600" dirty="0"/>
              <a:t>processadores (intrachip e offchip)?</a:t>
            </a:r>
          </a:p>
          <a:p>
            <a:pPr lvl="1"/>
            <a:r>
              <a:rPr lang="pt-BR" altLang="pt-BR" sz="1600" dirty="0"/>
              <a:t>E se os modelos atuais de desenvolvimento de software não consigam lidar com isso?</a:t>
            </a:r>
          </a:p>
          <a:p>
            <a:r>
              <a:rPr lang="pt-BR" altLang="pt-BR" sz="1800" dirty="0"/>
              <a:t>Delegação e Inteligência </a:t>
            </a:r>
          </a:p>
          <a:p>
            <a:pPr lvl="1"/>
            <a:r>
              <a:rPr lang="pt-BR" altLang="pt-BR" sz="1600" dirty="0"/>
              <a:t>Necessidade de construir sistemas informatizados (automatizados) que possam nos substituir</a:t>
            </a:r>
          </a:p>
          <a:p>
            <a:pPr lvl="2"/>
            <a:r>
              <a:rPr lang="pt-BR" altLang="pt-BR" sz="1200" dirty="0"/>
              <a:t>A capacidade da computação agir de forma independente</a:t>
            </a:r>
          </a:p>
          <a:p>
            <a:pPr lvl="2"/>
            <a:r>
              <a:rPr lang="pt-BR" altLang="pt-BR" sz="1200" dirty="0"/>
              <a:t>A capacidade dos computadores (e sistemas) agir de uma maneira que represente nossos melhores interesses ao interagir com outros humanos ou sistemas</a:t>
            </a:r>
          </a:p>
          <a:p>
            <a:pPr lvl="2"/>
            <a:r>
              <a:rPr lang="pt-BR" altLang="pt-BR" sz="1200" dirty="0"/>
              <a:t>Deep blue, Teste de Turing</a:t>
            </a:r>
          </a:p>
          <a:p>
            <a:r>
              <a:rPr lang="pt-BR" altLang="pt-BR" sz="1800" dirty="0"/>
              <a:t>Interconexão e Distribuição tornaram-se motivos centrais na Ciência da Computação</a:t>
            </a:r>
          </a:p>
          <a:p>
            <a:pPr lvl="1"/>
            <a:r>
              <a:rPr lang="pt-BR" altLang="pt-BR" sz="1600" dirty="0"/>
              <a:t>Com delegação e inteligência, implica em sistemas que podem cooperar, chegar em acordos e competir com outros sistemas com interesses diferentes</a:t>
            </a:r>
          </a:p>
          <a:p>
            <a:endParaRPr lang="pt-BR" altLang="pt-BR" sz="1800" dirty="0"/>
          </a:p>
          <a:p>
            <a:pPr lvl="1"/>
            <a:endParaRPr lang="pt-BR" altLang="pt-BR" sz="1400" dirty="0"/>
          </a:p>
          <a:p>
            <a:pPr lvl="1"/>
            <a:endParaRPr lang="en-US" altLang="pt-BR" sz="1400" dirty="0"/>
          </a:p>
        </p:txBody>
      </p:sp>
    </p:spTree>
    <p:extLst>
      <p:ext uri="{BB962C8B-B14F-4D97-AF65-F5344CB8AC3E}">
        <p14:creationId xmlns:p14="http://schemas.microsoft.com/office/powerpoint/2010/main" val="80550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0D14-9360-174B-9D4A-2F49761B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 introdução sobre Agentes e 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328E4-8B79-6B40-962C-97C321AB4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000" dirty="0"/>
              <a:t>A Ciência da Computação se expande</a:t>
            </a:r>
          </a:p>
          <a:p>
            <a:pPr lvl="1"/>
            <a:r>
              <a:rPr lang="pt-BR" altLang="pt-BR" sz="1800" dirty="0"/>
              <a:t>Essas questões não eram estudadas em Ciência da Computação até recentemente</a:t>
            </a:r>
          </a:p>
          <a:p>
            <a:pPr lvl="1"/>
            <a:r>
              <a:rPr lang="pt-BR" altLang="pt-BR" sz="1800" dirty="0"/>
              <a:t>Convergência para um novo campo: sistemas multiagentes</a:t>
            </a:r>
          </a:p>
          <a:p>
            <a:pPr lvl="1"/>
            <a:r>
              <a:rPr lang="pt-BR" altLang="pt-BR" sz="1600" dirty="0"/>
              <a:t>Mas o que é um Agentes?</a:t>
            </a:r>
          </a:p>
          <a:p>
            <a:pPr marL="268288" lvl="1" indent="0">
              <a:buNone/>
            </a:pPr>
            <a:endParaRPr lang="pt-BR" altLang="pt-BR" sz="400" dirty="0"/>
          </a:p>
          <a:p>
            <a:pPr marL="536575" lvl="2" indent="0" algn="ctr">
              <a:buNone/>
            </a:pPr>
            <a:r>
              <a:rPr lang="pt-BR" altLang="pt-BR" sz="1400" dirty="0"/>
              <a:t>“Um agente é um sistema de computador que é capaz de ação independente em nome de seu usuário ou proprietário (descobrir o que precisa ser feito para satisfazer os objetivos do projeto, em vez de ser constantemente informado)”</a:t>
            </a:r>
          </a:p>
          <a:p>
            <a:r>
              <a:rPr lang="en-US" altLang="pt-BR" sz="2000" dirty="0"/>
              <a:t>O que é sistemas multiagentes</a:t>
            </a:r>
          </a:p>
          <a:p>
            <a:pPr lvl="1"/>
            <a:r>
              <a:rPr lang="pt-BR" altLang="pt-BR" sz="1800" dirty="0"/>
              <a:t>Um sistema multiagente é aquele que consiste em um número de agentes, que interagem uns com os outros</a:t>
            </a:r>
          </a:p>
          <a:p>
            <a:pPr lvl="1"/>
            <a:r>
              <a:rPr lang="pt-BR" altLang="pt-BR" sz="1800" dirty="0"/>
              <a:t>No caso mais geral, os agentes estarão agindo em nome de usuários com diferentes objetivos e motivações</a:t>
            </a:r>
          </a:p>
          <a:p>
            <a:pPr lvl="1"/>
            <a:r>
              <a:rPr lang="pt-BR" altLang="pt-BR" sz="1800" dirty="0"/>
              <a:t>Para interagir com sucesso, eles exigirão a capacidade de cooperar, coordenar e negociar uns com os outros, assim como as pessoas fazem.</a:t>
            </a:r>
            <a:endParaRPr lang="en-US" altLang="pt-BR" sz="1800" dirty="0"/>
          </a:p>
          <a:p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181685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0D14-9360-174B-9D4A-2F49761B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 introdução sobre Agentes e 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328E4-8B79-6B40-962C-97C321AB4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pt-BR" sz="2000" dirty="0"/>
              <a:t>Design de Agente, Design de Sociedade</a:t>
            </a:r>
          </a:p>
          <a:p>
            <a:pPr lvl="1"/>
            <a:r>
              <a:rPr lang="en-US" altLang="pt-BR" sz="1800" dirty="0"/>
              <a:t>Design de Agente: </a:t>
            </a:r>
            <a:r>
              <a:rPr lang="pt-BR" altLang="pt-BR" sz="1800" dirty="0"/>
              <a:t>Como construímos agentes capazes de ação independente e autônoma? </a:t>
            </a:r>
          </a:p>
          <a:p>
            <a:pPr lvl="1"/>
            <a:r>
              <a:rPr lang="en-US" altLang="pt-BR" sz="1800" dirty="0"/>
              <a:t>Design de Sociedade: </a:t>
            </a:r>
            <a:r>
              <a:rPr lang="pt-BR" altLang="pt-BR" sz="1800" dirty="0"/>
              <a:t>Como construímos agentes capazes de interagir com outros agentes, mesmo não havendo os mesmos interesses/objetivos?</a:t>
            </a:r>
          </a:p>
          <a:p>
            <a:endParaRPr lang="en-US" altLang="pt-BR" sz="2000" dirty="0"/>
          </a:p>
          <a:p>
            <a:r>
              <a:rPr lang="en-US" altLang="pt-BR" sz="2000" dirty="0"/>
              <a:t>Sistemas Multiagentes</a:t>
            </a:r>
          </a:p>
          <a:p>
            <a:pPr lvl="1"/>
            <a:r>
              <a:rPr lang="pt-BR" altLang="pt-BR" sz="1800" dirty="0"/>
              <a:t>Em Sistemas Multiagentes, abordamos questões como</a:t>
            </a:r>
            <a:endParaRPr lang="en-US" altLang="pt-BR" sz="1800" dirty="0"/>
          </a:p>
          <a:p>
            <a:pPr lvl="2"/>
            <a:r>
              <a:rPr lang="pt-BR" altLang="pt-BR" sz="1400" dirty="0"/>
              <a:t>Como a cooperação pode existir? Qual a linguagem? Existem conflito e há “acordo”? Metas individuais e em grupo existem? </a:t>
            </a:r>
          </a:p>
          <a:p>
            <a:pPr lvl="1"/>
            <a:r>
              <a:rPr lang="pt-BR" altLang="pt-BR" sz="1800" dirty="0"/>
              <a:t>Embora essas questões sejam multidisciplinares, sistemas multiagentes se enfatiza que os agentes entidades computacionais de processamento de dados (ou conhecimento?)</a:t>
            </a:r>
            <a:endParaRPr lang="en-US" altLang="pt-BR" sz="2800" dirty="0"/>
          </a:p>
          <a:p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86489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BC6E21F-5E36-43A0-9550-3181DC58C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z="3200" dirty="0"/>
              <a:t>Um primeiro contato - Spacecraft Control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FFB39A7A-B97D-428A-9ED6-A7F01C78B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5715000" cy="5257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pt-BR" altLang="pt-BR" sz="2000" dirty="0"/>
              <a:t>Quando uma sonda espacial faz seu longo vôo da Terra para os planetas exteriores, uma equipe de terra geralmente é obrigada a acompanhar continuamente seu progresso e decidir como lidar com eventualidades inesperadas</a:t>
            </a:r>
          </a:p>
          <a:p>
            <a:pPr lvl="1">
              <a:lnSpc>
                <a:spcPct val="110000"/>
              </a:lnSpc>
            </a:pPr>
            <a:r>
              <a:rPr lang="pt-BR" altLang="pt-BR" sz="1600" dirty="0"/>
              <a:t>Isso é caro e, se as decisões forem necessárias rapidamente, simplesmente não é praticável</a:t>
            </a:r>
          </a:p>
          <a:p>
            <a:pPr>
              <a:lnSpc>
                <a:spcPct val="110000"/>
              </a:lnSpc>
            </a:pPr>
            <a:r>
              <a:rPr lang="pt-BR" altLang="pt-BR" sz="2000" dirty="0"/>
              <a:t>Por essas razões, organizações como a NASA estão investigando seriamente a possibilidade de tornar as sondas mais autônomas – dando a elas capacidades e responsabilidades de tomada de decisão mais ricas</a:t>
            </a:r>
          </a:p>
          <a:p>
            <a:pPr>
              <a:lnSpc>
                <a:spcPct val="110000"/>
              </a:lnSpc>
            </a:pPr>
            <a:r>
              <a:rPr lang="pt-BR" altLang="pt-BR" sz="2000" dirty="0">
                <a:solidFill>
                  <a:srgbClr val="003399"/>
                </a:solidFill>
              </a:rPr>
              <a:t>Isso não é ficção: o DS1 da NASA fez isso!</a:t>
            </a:r>
            <a:endParaRPr lang="en-US" altLang="pt-BR" sz="2000" dirty="0">
              <a:solidFill>
                <a:srgbClr val="00339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2CB572-0D5B-475F-AA5C-F4999F1C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1884608"/>
            <a:ext cx="2857500" cy="362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422AD26-C020-4CA0-A702-477120E31FC7}"/>
              </a:ext>
            </a:extLst>
          </p:cNvPr>
          <p:cNvSpPr txBox="1"/>
          <p:nvPr/>
        </p:nvSpPr>
        <p:spPr>
          <a:xfrm>
            <a:off x="8169276" y="5506791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Fonte: NASA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Deep Space 1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97C35BD-41E1-472E-A24C-F0D82D34D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50292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pt-BR" sz="1800" dirty="0"/>
              <a:t>DS1: </a:t>
            </a:r>
            <a:r>
              <a:rPr lang="en-US" altLang="pt-BR" sz="1800" dirty="0">
                <a:hlinkClick r:id="rId2"/>
              </a:rPr>
              <a:t>http://nmp.jpl.nasa.gov/ds1/</a:t>
            </a:r>
            <a:endParaRPr lang="en-US" altLang="pt-BR" sz="1800" dirty="0"/>
          </a:p>
          <a:p>
            <a:pPr lvl="1">
              <a:lnSpc>
                <a:spcPct val="80000"/>
              </a:lnSpc>
            </a:pPr>
            <a:r>
              <a:rPr lang="en-US" altLang="pt-BR" sz="1600" dirty="0"/>
              <a:t>“</a:t>
            </a:r>
            <a:r>
              <a:rPr lang="pt-BR" altLang="pt-BR" sz="1600" dirty="0"/>
              <a:t>A Deep Space 1 foi lançada do Cabo Canaveral em 24 de outubro de 1998. Durante uma missão primária de grande sucesso, ela testou 12 tecnologias avançadas e de alto risco no espaço. Em uma missão estendida extremamente bem-sucedida, encontrou o cometa Borrelly e retornou as melhores imagens e outros dados científicos de um cometa. Durante sua missão hiperextendida totalmente bem-sucedida, realizou mais testes de tecnologia. A espaçonave foi aposentada em 18 de dezembro de 2001</a:t>
            </a:r>
            <a:r>
              <a:rPr lang="en-US" altLang="pt-BR" sz="1600" dirty="0"/>
              <a:t>.” – NASA Web site</a:t>
            </a:r>
          </a:p>
          <a:p>
            <a:r>
              <a:rPr lang="pt-BR" altLang="pt-BR" sz="1800" dirty="0"/>
              <a:t>O exemplo DS1 é de uma classe genérica</a:t>
            </a:r>
          </a:p>
          <a:p>
            <a:r>
              <a:rPr lang="pt-BR" altLang="pt-BR" sz="1800" dirty="0"/>
              <a:t>Agentes (e sua instanciação física em robôs) têm um papel a desempenhar em situações de alto risco, impróprias ou impossíveis para humanos</a:t>
            </a:r>
          </a:p>
          <a:p>
            <a:r>
              <a:rPr lang="pt-BR" altLang="pt-BR" sz="1800" dirty="0"/>
              <a:t>O grau de autonomia será diferente dependendo da situação (o controle humano remoto pode ser uma alternativa, mas nem sempre)</a:t>
            </a:r>
            <a:endParaRPr lang="en-US" altLang="pt-BR" sz="1800" dirty="0"/>
          </a:p>
          <a:p>
            <a:pPr>
              <a:lnSpc>
                <a:spcPct val="80000"/>
              </a:lnSpc>
            </a:pPr>
            <a:endParaRPr lang="en-US" altLang="pt-BR" sz="2000" dirty="0"/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12BCE349-6CE0-4B85-BBAC-37B4BE4AF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762000"/>
            <a:ext cx="30480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Satélites – Uma definição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97C35BD-41E1-472E-A24C-F0D82D34D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4582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pt-BR" altLang="pt-BR" sz="1800" dirty="0"/>
              <a:t>Satélites neste caso são os artificiais</a:t>
            </a:r>
          </a:p>
          <a:p>
            <a:pPr>
              <a:lnSpc>
                <a:spcPct val="80000"/>
              </a:lnSpc>
            </a:pPr>
            <a:endParaRPr lang="pt-BR" altLang="pt-BR" sz="1800" dirty="0"/>
          </a:p>
          <a:p>
            <a:pPr>
              <a:lnSpc>
                <a:spcPct val="80000"/>
              </a:lnSpc>
            </a:pPr>
            <a:r>
              <a:rPr lang="pt-BR" altLang="pt-BR" sz="1800" dirty="0"/>
              <a:t>Projetados e desenvolvidos para diferentes fins</a:t>
            </a:r>
          </a:p>
          <a:p>
            <a:pPr lvl="1">
              <a:lnSpc>
                <a:spcPct val="80000"/>
              </a:lnSpc>
            </a:pPr>
            <a:r>
              <a:rPr lang="pt-BR" altLang="pt-BR" sz="1400" dirty="0"/>
              <a:t>Nascem devido a corrida espacial</a:t>
            </a:r>
          </a:p>
          <a:p>
            <a:pPr lvl="1">
              <a:lnSpc>
                <a:spcPct val="80000"/>
              </a:lnSpc>
            </a:pPr>
            <a:r>
              <a:rPr lang="pt-BR" altLang="pt-BR" sz="1400" dirty="0"/>
              <a:t>Foco inicialmente em questões militares e de sensoriamento remoto</a:t>
            </a:r>
          </a:p>
          <a:p>
            <a:pPr lvl="1">
              <a:lnSpc>
                <a:spcPct val="80000"/>
              </a:lnSpc>
            </a:pPr>
            <a:endParaRPr lang="pt-BR" altLang="pt-BR" sz="1400" dirty="0"/>
          </a:p>
          <a:p>
            <a:pPr>
              <a:lnSpc>
                <a:spcPct val="80000"/>
              </a:lnSpc>
            </a:pPr>
            <a:r>
              <a:rPr lang="pt-BR" altLang="pt-BR" sz="1800" dirty="0"/>
              <a:t>Há diferentes tamanhos, diferentes pesos e diferentes propósitos</a:t>
            </a:r>
          </a:p>
          <a:p>
            <a:pPr>
              <a:lnSpc>
                <a:spcPct val="80000"/>
              </a:lnSpc>
            </a:pPr>
            <a:endParaRPr lang="en-US" altLang="pt-BR" sz="1800" dirty="0"/>
          </a:p>
          <a:p>
            <a:pPr>
              <a:lnSpc>
                <a:spcPct val="80000"/>
              </a:lnSpc>
            </a:pPr>
            <a:endParaRPr lang="en-US" alt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EDCC554-3181-46A8-AB4E-F3B75C74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9" y="2819400"/>
            <a:ext cx="4644081" cy="280498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FFD664-F74B-4866-95B1-B3712BD3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974" y="3574195"/>
            <a:ext cx="460957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1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5504E05-196F-4927-A4DF-E6F9A5202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/>
              <a:t>Satélites – Uma definição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97C35BD-41E1-472E-A24C-F0D82D34D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4582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pt-BR" altLang="pt-BR" sz="1800" dirty="0"/>
              <a:t>Satélites neste caso são os artificiais</a:t>
            </a:r>
          </a:p>
          <a:p>
            <a:pPr>
              <a:lnSpc>
                <a:spcPct val="80000"/>
              </a:lnSpc>
            </a:pPr>
            <a:endParaRPr lang="pt-BR" altLang="pt-BR" sz="1800" dirty="0"/>
          </a:p>
          <a:p>
            <a:pPr>
              <a:lnSpc>
                <a:spcPct val="80000"/>
              </a:lnSpc>
            </a:pPr>
            <a:endParaRPr lang="en-US" alt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F7449EC-F913-4C37-92A7-BDC35A43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" y="1295400"/>
            <a:ext cx="6732978" cy="289652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1E9DA59-D767-407F-8C50-B0030315D62D}"/>
              </a:ext>
            </a:extLst>
          </p:cNvPr>
          <p:cNvSpPr txBox="1"/>
          <p:nvPr/>
        </p:nvSpPr>
        <p:spPr>
          <a:xfrm>
            <a:off x="5105400" y="6129317"/>
            <a:ext cx="293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1400" dirty="0">
                <a:solidFill>
                  <a:schemeClr val="bg2"/>
                </a:solidFill>
              </a:rPr>
              <a:t>Fonte: STATISTA.</a:t>
            </a:r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64F2620-B71B-42DC-AC21-515A1894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44" y="3983084"/>
            <a:ext cx="3772756" cy="21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74911"/>
      </p:ext>
    </p:extLst>
  </p:cSld>
  <p:clrMapOvr>
    <a:masterClrMapping/>
  </p:clrMapOvr>
</p:sld>
</file>

<file path=ppt/theme/theme1.xml><?xml version="1.0" encoding="utf-8"?>
<a:theme xmlns:a="http://schemas.openxmlformats.org/drawingml/2006/main" name="MASSEY">
  <a:themeElements>
    <a:clrScheme name="">
      <a:dk1>
        <a:srgbClr val="000099"/>
      </a:dk1>
      <a:lt1>
        <a:srgbClr val="FFFFFF"/>
      </a:lt1>
      <a:dk2>
        <a:srgbClr val="FFFF66"/>
      </a:dk2>
      <a:lt2>
        <a:srgbClr val="000000"/>
      </a:lt2>
      <a:accent1>
        <a:srgbClr val="99CCFF"/>
      </a:accent1>
      <a:accent2>
        <a:srgbClr val="008000"/>
      </a:accent2>
      <a:accent3>
        <a:srgbClr val="FFFFFF"/>
      </a:accent3>
      <a:accent4>
        <a:srgbClr val="000082"/>
      </a:accent4>
      <a:accent5>
        <a:srgbClr val="CAE2FF"/>
      </a:accent5>
      <a:accent6>
        <a:srgbClr val="007300"/>
      </a:accent6>
      <a:hlink>
        <a:srgbClr val="FF9999"/>
      </a:hlink>
      <a:folHlink>
        <a:srgbClr val="FF0000"/>
      </a:folHlink>
    </a:clrScheme>
    <a:fontScheme name="MASSE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ASSE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SEY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CC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6699FF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3366CC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SEY 16">
        <a:dk1>
          <a:srgbClr val="000000"/>
        </a:dk1>
        <a:lt1>
          <a:srgbClr val="FFFFFF"/>
        </a:lt1>
        <a:dk2>
          <a:srgbClr val="FFFFFF"/>
        </a:dk2>
        <a:lt2>
          <a:srgbClr val="969696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3366CC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IoT - Introdução - Aula 1</Template>
  <TotalTime>49352</TotalTime>
  <Words>3259</Words>
  <Application>Microsoft Office PowerPoint</Application>
  <PresentationFormat>Apresentação na tela (4:3)</PresentationFormat>
  <Paragraphs>373</Paragraphs>
  <Slides>29</Slides>
  <Notes>4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7" baseType="lpstr">
      <vt:lpstr>Agency FB</vt:lpstr>
      <vt:lpstr>Arial</vt:lpstr>
      <vt:lpstr>Calibri</vt:lpstr>
      <vt:lpstr>Georgia</vt:lpstr>
      <vt:lpstr>LinLibertineT</vt:lpstr>
      <vt:lpstr>Roboto</vt:lpstr>
      <vt:lpstr>Segoe UI</vt:lpstr>
      <vt:lpstr>MASSEY</vt:lpstr>
      <vt:lpstr>Seminário de Sistemas Multiagentes</vt:lpstr>
      <vt:lpstr>Uma introdução sobre Agentes e MAS</vt:lpstr>
      <vt:lpstr>Uma introdução sobre Agentes e MAS</vt:lpstr>
      <vt:lpstr>Uma introdução sobre Agentes e MAS</vt:lpstr>
      <vt:lpstr>Uma introdução sobre Agentes e MAS</vt:lpstr>
      <vt:lpstr>Um primeiro contato - Spacecraft Control</vt:lpstr>
      <vt:lpstr>Deep Space 1</vt:lpstr>
      <vt:lpstr>Satélites – Uma definição</vt:lpstr>
      <vt:lpstr>Satélites – Uma definição</vt:lpstr>
      <vt:lpstr>Satélites – Uma definição</vt:lpstr>
      <vt:lpstr>Satélites – Uma definição</vt:lpstr>
      <vt:lpstr>Satélites – Uma definição</vt:lpstr>
      <vt:lpstr>Satélites – Uma definição</vt:lpstr>
      <vt:lpstr>Satélites – O que é uma constelação?</vt:lpstr>
      <vt:lpstr>Satélites – O que é uma constelação?</vt:lpstr>
      <vt:lpstr>MAS e Constelação de Satélites</vt:lpstr>
      <vt:lpstr>MAS e Constelação de Satélites</vt:lpstr>
      <vt:lpstr>MAS e EOS - Programação</vt:lpstr>
      <vt:lpstr>MAS e EOS - Recursos</vt:lpstr>
      <vt:lpstr>MAS e EOS - Recursos</vt:lpstr>
      <vt:lpstr>MAS e EOS – Offline ou Online?</vt:lpstr>
      <vt:lpstr>MAS e EOS – Offline ou Online?</vt:lpstr>
      <vt:lpstr>MAS e EOS – Offline ou Online?</vt:lpstr>
      <vt:lpstr>MAS e EOS – Offline ou Online?</vt:lpstr>
      <vt:lpstr>MAS e EOS – Offline ou Online?</vt:lpstr>
      <vt:lpstr>MAS e EOS – Offline ou Online?</vt:lpstr>
      <vt:lpstr>MAS e EOS – Offline ou Online?</vt:lpstr>
      <vt:lpstr>O que podemos tirar como conclusões?</vt:lpstr>
      <vt:lpstr>Referências</vt:lpstr>
    </vt:vector>
  </TitlesOfParts>
  <Company>Notre Dame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 e Satélites</dc:title>
  <dc:creator>Felipe Viel</dc:creator>
  <cp:lastModifiedBy>Felipe Viel</cp:lastModifiedBy>
  <cp:revision>760</cp:revision>
  <cp:lastPrinted>2017-04-02T21:34:12Z</cp:lastPrinted>
  <dcterms:created xsi:type="dcterms:W3CDTF">2011-06-14T19:03:06Z</dcterms:created>
  <dcterms:modified xsi:type="dcterms:W3CDTF">2022-03-21T04:42:25Z</dcterms:modified>
</cp:coreProperties>
</file>